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3"/>
  </p:notesMasterIdLst>
  <p:sldIdLst>
    <p:sldId id="256" r:id="rId2"/>
    <p:sldId id="257" r:id="rId3"/>
    <p:sldId id="260" r:id="rId4"/>
    <p:sldId id="268" r:id="rId5"/>
    <p:sldId id="277" r:id="rId6"/>
    <p:sldId id="269" r:id="rId7"/>
    <p:sldId id="273" r:id="rId8"/>
    <p:sldId id="274" r:id="rId9"/>
    <p:sldId id="275" r:id="rId10"/>
    <p:sldId id="276" r:id="rId11"/>
    <p:sldId id="27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6" d="100"/>
          <a:sy n="76" d="100"/>
        </p:scale>
        <p:origin x="72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25157F-C8F8-49C6-B99D-1D43BFCA473B}" type="datetimeFigureOut">
              <a:rPr lang="hr-HR" smtClean="0"/>
              <a:t>23.02.2023.</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FCE1DB-6DAE-4C25-A233-AF1587E6716F}" type="slidenum">
              <a:rPr lang="hr-HR" smtClean="0"/>
              <a:t>‹#›</a:t>
            </a:fld>
            <a:endParaRPr lang="hr-HR"/>
          </a:p>
        </p:txBody>
      </p:sp>
    </p:spTree>
    <p:extLst>
      <p:ext uri="{BB962C8B-B14F-4D97-AF65-F5344CB8AC3E}">
        <p14:creationId xmlns:p14="http://schemas.microsoft.com/office/powerpoint/2010/main" val="3921901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r-HR"/>
              <a:t>Kliknite da biste uredili stil naslova matrice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45A14270-AB19-4C1F-B575-4189444B4F8E}"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Date Placeholder 2"/>
          <p:cNvSpPr>
            <a:spLocks noGrp="1"/>
          </p:cNvSpPr>
          <p:nvPr>
            <p:ph type="dt" sz="half" idx="10"/>
          </p:nvPr>
        </p:nvSpPr>
        <p:spPr/>
        <p:txBody>
          <a:bodyPr/>
          <a:lstStyle/>
          <a:p>
            <a:fld id="{B71DD4ED-13D9-4D1C-A301-52B379B513A7}" type="datetime1">
              <a:rPr lang="en-US" smtClean="0"/>
              <a:t>2/23/2023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FF5982E8-B798-404E-82D1-A890ED8C76D4}"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020ECDC5-6968-4380-8148-0D24FB82E541}"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464F948D-20A3-4E62-8D59-4BE4255E7E0A}"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9DFA2CEC-AC37-4C78-B10A-6EC910D46783}"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36ABEE0D-8227-4BCF-8521-AD805FA8FCC0}"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8F0C425F-A36A-49AD-BA8F-68AC9885AA4F}"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A79CB05B-B910-4A7A-A727-5CDF67160AE2}"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nchor="ct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A0146A84-31FA-4827-BDF1-505B735A29C8}"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FA4AF39E-E35B-41B0-99CD-173D5873EFC5}" type="datetime1">
              <a:rPr lang="en-US" smtClean="0"/>
              <a:t>2/23/2023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10460125-704A-4C0C-9456-19FECFA463F9}" type="datetime1">
              <a:rPr lang="en-US" smtClean="0"/>
              <a:t>2/23/2023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89F0DE51-E24F-4448-9CA1-B3FBDAB24EB9}" type="datetime1">
              <a:rPr lang="en-US" smtClean="0"/>
              <a:t>2/23/2023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23E55C20-AFE9-4056-9B96-308BA5F02997}" type="datetime1">
              <a:rPr lang="en-US" smtClean="0"/>
              <a:t>2/23/2023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FACE36-93F7-46E4-99E6-1EBA1027C51C}" type="datetime1">
              <a:rPr lang="en-US" smtClean="0"/>
              <a:t>2/23/2023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r-HR"/>
              <a:t>Kliknite da biste uredili stil naslova matrice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FC5BBCB5-B6C9-4C5B-B64A-3D673E94C204}" type="datetime1">
              <a:rPr lang="en-US" smtClean="0"/>
              <a:t>2/23/2023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r-HR"/>
              <a:t>Kliknite da biste uredili stil naslova matrice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F12E3C47-F4CE-481E-A751-465B59D9D8EA}" type="datetime1">
              <a:rPr lang="en-US" smtClean="0"/>
              <a:t>2/23/2023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51384B9-9A11-4848-8110-654664065B78}" type="datetime1">
              <a:rPr lang="en-US" smtClean="0"/>
              <a:t>2/23/2023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0672BCC-6C22-4F26-93F6-0F7CEDB85D4A}"/>
              </a:ext>
            </a:extLst>
          </p:cNvPr>
          <p:cNvSpPr>
            <a:spLocks noGrp="1"/>
          </p:cNvSpPr>
          <p:nvPr>
            <p:ph type="ctrTitle"/>
          </p:nvPr>
        </p:nvSpPr>
        <p:spPr>
          <a:xfrm>
            <a:off x="684212" y="685800"/>
            <a:ext cx="8001000" cy="1947334"/>
          </a:xfrm>
        </p:spPr>
        <p:txBody>
          <a:bodyPr>
            <a:normAutofit/>
          </a:bodyPr>
          <a:lstStyle/>
          <a:p>
            <a:pPr algn="ctr"/>
            <a:r>
              <a:rPr lang="hr-HR" sz="4000" b="1" dirty="0">
                <a:effectLst/>
                <a:latin typeface="Calibri" panose="020F0502020204030204" pitchFamily="34" charset="0"/>
                <a:ea typeface="Calibri" panose="020F0502020204030204" pitchFamily="34" charset="0"/>
              </a:rPr>
              <a:t>GOSPODARSTVO VINKOVACA</a:t>
            </a:r>
            <a:br>
              <a:rPr lang="hr-HR" sz="4000" b="1" dirty="0">
                <a:effectLst/>
                <a:latin typeface="Calibri" panose="020F0502020204030204" pitchFamily="34" charset="0"/>
                <a:ea typeface="Calibri" panose="020F0502020204030204" pitchFamily="34" charset="0"/>
              </a:rPr>
            </a:br>
            <a:r>
              <a:rPr lang="hr-HR" sz="2800" b="1" cap="none" dirty="0">
                <a:effectLst/>
                <a:latin typeface="Calibri" panose="020F0502020204030204" pitchFamily="34" charset="0"/>
                <a:ea typeface="Calibri" panose="020F0502020204030204" pitchFamily="34" charset="0"/>
              </a:rPr>
              <a:t>glavna obilježja</a:t>
            </a:r>
            <a:endParaRPr lang="hr-HR" sz="8800" dirty="0"/>
          </a:p>
        </p:txBody>
      </p:sp>
      <p:sp>
        <p:nvSpPr>
          <p:cNvPr id="3" name="Podnaslov 2">
            <a:extLst>
              <a:ext uri="{FF2B5EF4-FFF2-40B4-BE49-F238E27FC236}">
                <a16:creationId xmlns:a16="http://schemas.microsoft.com/office/drawing/2014/main" id="{015FA06B-1FFE-48E8-90D3-C4A479448993}"/>
              </a:ext>
            </a:extLst>
          </p:cNvPr>
          <p:cNvSpPr>
            <a:spLocks noGrp="1"/>
          </p:cNvSpPr>
          <p:nvPr>
            <p:ph type="subTitle" idx="1"/>
          </p:nvPr>
        </p:nvSpPr>
        <p:spPr>
          <a:xfrm>
            <a:off x="872470" y="4516220"/>
            <a:ext cx="6400800" cy="1947333"/>
          </a:xfrm>
          <a:noFill/>
        </p:spPr>
        <p:txBody>
          <a:bodyPr/>
          <a:lstStyle/>
          <a:p>
            <a:r>
              <a:rPr lang="hr-HR" b="1" dirty="0"/>
              <a:t>Hrvoje Niče</a:t>
            </a:r>
          </a:p>
          <a:p>
            <a:r>
              <a:rPr lang="hr-HR" dirty="0"/>
              <a:t>pročelnik UO gospodarstva</a:t>
            </a:r>
          </a:p>
          <a:p>
            <a:r>
              <a:rPr lang="hr-HR" dirty="0"/>
              <a:t>Grad Vinkovci</a:t>
            </a:r>
          </a:p>
        </p:txBody>
      </p:sp>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367595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116540" y="609600"/>
            <a:ext cx="10748683" cy="707886"/>
          </a:xfrm>
          <a:prstGeom prst="rect">
            <a:avLst/>
          </a:prstGeom>
          <a:noFill/>
        </p:spPr>
        <p:txBody>
          <a:bodyPr wrap="square" rtlCol="0">
            <a:spAutoFit/>
          </a:bodyPr>
          <a:lstStyle/>
          <a:p>
            <a:pPr algn="ctr"/>
            <a:r>
              <a:rPr lang="pt-BR" sz="4000" b="1" dirty="0">
                <a:latin typeface="Calibri" panose="020F0502020204030204" pitchFamily="34" charset="0"/>
                <a:ea typeface="Calibri" panose="020F0502020204030204" pitchFamily="34" charset="0"/>
                <a:cs typeface="Calibri" panose="020F0502020204030204" pitchFamily="34" charset="0"/>
              </a:rPr>
              <a:t>PROGRAM POTICANJA PODUZETNIŠTV</a:t>
            </a:r>
            <a:r>
              <a:rPr lang="hr-HR" sz="4000" b="1" dirty="0">
                <a:latin typeface="Calibri" panose="020F0502020204030204" pitchFamily="34" charset="0"/>
                <a:ea typeface="Calibri" panose="020F0502020204030204" pitchFamily="34" charset="0"/>
                <a:cs typeface="Calibri" panose="020F0502020204030204" pitchFamily="34" charset="0"/>
              </a:rPr>
              <a:t>A</a:t>
            </a:r>
          </a:p>
        </p:txBody>
      </p:sp>
      <p:sp>
        <p:nvSpPr>
          <p:cNvPr id="3" name="TekstniOkvir 2">
            <a:extLst>
              <a:ext uri="{FF2B5EF4-FFF2-40B4-BE49-F238E27FC236}">
                <a16:creationId xmlns:a16="http://schemas.microsoft.com/office/drawing/2014/main" id="{0C353E0C-0AA5-42A1-9C23-38AC52716104}"/>
              </a:ext>
            </a:extLst>
          </p:cNvPr>
          <p:cNvSpPr txBox="1"/>
          <p:nvPr/>
        </p:nvSpPr>
        <p:spPr>
          <a:xfrm>
            <a:off x="739807" y="1379041"/>
            <a:ext cx="10470060" cy="4554132"/>
          </a:xfrm>
          <a:prstGeom prst="rect">
            <a:avLst/>
          </a:prstGeom>
          <a:noFill/>
        </p:spPr>
        <p:txBody>
          <a:bodyPr wrap="square" rtlCol="0">
            <a:spAutoFit/>
          </a:bodyPr>
          <a:lstStyle/>
          <a:p>
            <a:pPr lvl="0" algn="just">
              <a:lnSpc>
                <a:spcPct val="107000"/>
              </a:lnSpc>
            </a:pPr>
            <a:r>
              <a:rPr lang="hr-HR" sz="2000" b="1" dirty="0">
                <a:latin typeface="Arial" panose="020B0604020202020204" pitchFamily="34" charset="0"/>
                <a:ea typeface="Calibri" panose="020F0502020204030204" pitchFamily="34" charset="0"/>
                <a:cs typeface="Arial" panose="020B0604020202020204" pitchFamily="34" charset="0"/>
              </a:rPr>
              <a:t>2. Novi poduzetnici</a:t>
            </a:r>
          </a:p>
          <a:p>
            <a:pPr lvl="0" algn="just">
              <a:lnSpc>
                <a:spcPct val="107000"/>
              </a:lnSpc>
            </a:pPr>
            <a:endParaRPr lang="hr-HR" sz="1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11. Siječnja 2023. – 31. listopada 2023.</a:t>
            </a:r>
          </a:p>
          <a:p>
            <a:pPr lvl="0" algn="just">
              <a:lnSpc>
                <a:spcPct val="107000"/>
              </a:lnSpc>
            </a:pPr>
            <a:endParaRPr lang="hr-HR" sz="1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KORISNICI</a:t>
            </a: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sjedište na području grada Vinkovaca i provode ulaganje na području grada Vinkovaca, osnovani najranije u razdoblju od 12 mjeseci koji prethode danu objave ovog Javnog poziva, po prvi put koriste sredstva Grada Vinkovaca za početak obavljanja poslovne djelatnosti, u cijelosti u privatnom vlasništvu, Imaju najmanje jednog zaposlenog</a:t>
            </a:r>
          </a:p>
          <a:p>
            <a:pPr lvl="0" algn="just">
              <a:lnSpc>
                <a:spcPct val="107000"/>
              </a:lnSpc>
            </a:pPr>
            <a:endParaRPr lang="hr-HR" sz="1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PRIHVATLJIVI TROŠKOVI</a:t>
            </a: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otvaranja ili osnivanja gospodarskog subjekta (administrativni troškovi), Nabave strojeva, uređaja, opreme ili alata, inventara, izrade promotivnih materijala, izrade i održavanja web stranice, edukacija, PDV po prihvatljivim računima – ukoliko prijavitelj nije u sustavu PDV- a.</a:t>
            </a:r>
          </a:p>
          <a:p>
            <a:pPr lvl="0" algn="just">
              <a:lnSpc>
                <a:spcPct val="107000"/>
              </a:lnSpc>
            </a:pPr>
            <a:endParaRPr lang="hr-HR" sz="1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VISINA POTPORE</a:t>
            </a: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Potpore se dodjeljuju u visini 100% prihvatljivih troškova do maksimalnog iznosa potpore 1.000,00 € po plaćenim računima (računi ne smiju biti plaćeni gotovim novcem).</a:t>
            </a:r>
          </a:p>
          <a:p>
            <a:pPr lvl="0" algn="just">
              <a:lnSpc>
                <a:spcPct val="107000"/>
              </a:lnSpc>
            </a:pPr>
            <a:endParaRPr lang="hr-HR" sz="1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endParaRPr lang="hr-HR" sz="14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09790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3" name="TekstniOkvir 2">
            <a:extLst>
              <a:ext uri="{FF2B5EF4-FFF2-40B4-BE49-F238E27FC236}">
                <a16:creationId xmlns:a16="http://schemas.microsoft.com/office/drawing/2014/main" id="{0C353E0C-0AA5-42A1-9C23-38AC52716104}"/>
              </a:ext>
            </a:extLst>
          </p:cNvPr>
          <p:cNvSpPr txBox="1"/>
          <p:nvPr/>
        </p:nvSpPr>
        <p:spPr>
          <a:xfrm>
            <a:off x="614301" y="2663403"/>
            <a:ext cx="10470060" cy="1427570"/>
          </a:xfrm>
          <a:prstGeom prst="rect">
            <a:avLst/>
          </a:prstGeom>
          <a:noFill/>
        </p:spPr>
        <p:txBody>
          <a:bodyPr wrap="square" rtlCol="0">
            <a:spAutoFit/>
          </a:bodyPr>
          <a:lstStyle/>
          <a:p>
            <a:pPr algn="ctr">
              <a:lnSpc>
                <a:spcPct val="150000"/>
              </a:lnSpc>
            </a:pPr>
            <a:r>
              <a:rPr lang="hr-HR" sz="6600" b="1" dirty="0">
                <a:latin typeface="Arial" panose="020B0604020202020204" pitchFamily="34" charset="0"/>
                <a:cs typeface="Arial" panose="020B0604020202020204" pitchFamily="34" charset="0"/>
              </a:rPr>
              <a:t>HVALA!</a:t>
            </a:r>
          </a:p>
        </p:txBody>
      </p:sp>
    </p:spTree>
    <p:extLst>
      <p:ext uri="{BB962C8B-B14F-4D97-AF65-F5344CB8AC3E}">
        <p14:creationId xmlns:p14="http://schemas.microsoft.com/office/powerpoint/2010/main" val="3875753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116540" y="609600"/>
            <a:ext cx="10748683" cy="707886"/>
          </a:xfrm>
          <a:prstGeom prst="rect">
            <a:avLst/>
          </a:prstGeom>
          <a:noFill/>
        </p:spPr>
        <p:txBody>
          <a:bodyPr wrap="square" rtlCol="0">
            <a:spAutoFit/>
          </a:bodyPr>
          <a:lstStyle/>
          <a:p>
            <a:pPr algn="ctr"/>
            <a:r>
              <a:rPr lang="hr-HR" sz="4000" b="1" dirty="0">
                <a:latin typeface="Calibri" panose="020F0502020204030204" pitchFamily="34" charset="0"/>
                <a:ea typeface="Calibri" panose="020F0502020204030204" pitchFamily="34" charset="0"/>
                <a:cs typeface="Calibri" panose="020F0502020204030204" pitchFamily="34" charset="0"/>
              </a:rPr>
              <a:t>TRENUTNO STANJE GOSPODARSTVA</a:t>
            </a:r>
          </a:p>
        </p:txBody>
      </p:sp>
      <p:sp>
        <p:nvSpPr>
          <p:cNvPr id="10" name="TekstniOkvir 9">
            <a:extLst>
              <a:ext uri="{FF2B5EF4-FFF2-40B4-BE49-F238E27FC236}">
                <a16:creationId xmlns:a16="http://schemas.microsoft.com/office/drawing/2014/main" id="{389B2048-A4D4-4703-AB48-851049A33B2C}"/>
              </a:ext>
            </a:extLst>
          </p:cNvPr>
          <p:cNvSpPr txBox="1"/>
          <p:nvPr/>
        </p:nvSpPr>
        <p:spPr>
          <a:xfrm>
            <a:off x="941294" y="1758346"/>
            <a:ext cx="8633012" cy="1415772"/>
          </a:xfrm>
          <a:prstGeom prst="rect">
            <a:avLst/>
          </a:prstGeom>
          <a:noFill/>
        </p:spPr>
        <p:txBody>
          <a:bodyPr wrap="square" rtlCol="0">
            <a:spAutoFit/>
          </a:bodyPr>
          <a:lstStyle/>
          <a:p>
            <a:pPr marL="285750" indent="-285750">
              <a:buFont typeface="Arial" panose="020B0604020202020204" pitchFamily="34" charset="0"/>
              <a:buChar char="•"/>
            </a:pPr>
            <a:r>
              <a:rPr lang="hr-HR" sz="3200" dirty="0"/>
              <a:t>757 tvrtki </a:t>
            </a:r>
          </a:p>
          <a:p>
            <a:r>
              <a:rPr lang="hr-HR" sz="1100" dirty="0"/>
              <a:t>(IZVOR: Fina, Sumarni – trendovi, 2021.)</a:t>
            </a:r>
          </a:p>
          <a:p>
            <a:pPr marL="285750" indent="-285750">
              <a:buFont typeface="Arial" panose="020B0604020202020204" pitchFamily="34" charset="0"/>
              <a:buChar char="•"/>
            </a:pPr>
            <a:r>
              <a:rPr lang="hr-HR" sz="3200" dirty="0"/>
              <a:t>655 obrta </a:t>
            </a:r>
          </a:p>
          <a:p>
            <a:r>
              <a:rPr lang="hr-HR" sz="1100" dirty="0"/>
              <a:t>(IZVOR: Udruženje obrtnika Vinkovci, 10.11.2022.)</a:t>
            </a:r>
            <a:endParaRPr lang="hr-HR" sz="3600" dirty="0"/>
          </a:p>
        </p:txBody>
      </p:sp>
      <p:sp>
        <p:nvSpPr>
          <p:cNvPr id="11" name="TekstniOkvir 10">
            <a:extLst>
              <a:ext uri="{FF2B5EF4-FFF2-40B4-BE49-F238E27FC236}">
                <a16:creationId xmlns:a16="http://schemas.microsoft.com/office/drawing/2014/main" id="{89967CF9-231E-4776-8853-B615A454BD37}"/>
              </a:ext>
            </a:extLst>
          </p:cNvPr>
          <p:cNvSpPr txBox="1"/>
          <p:nvPr/>
        </p:nvSpPr>
        <p:spPr>
          <a:xfrm>
            <a:off x="941294" y="3892674"/>
            <a:ext cx="10596282" cy="2092881"/>
          </a:xfrm>
          <a:prstGeom prst="rect">
            <a:avLst/>
          </a:prstGeom>
          <a:noFill/>
        </p:spPr>
        <p:txBody>
          <a:bodyPr wrap="square" rtlCol="0">
            <a:spAutoFit/>
          </a:bodyPr>
          <a:lstStyle/>
          <a:p>
            <a:pPr marL="285750" indent="-285750">
              <a:buFont typeface="Arial" panose="020B0604020202020204" pitchFamily="34" charset="0"/>
              <a:buChar char="•"/>
            </a:pPr>
            <a:r>
              <a:rPr lang="hr-HR" sz="3200" dirty="0"/>
              <a:t>16.243 osiguranika kod fizičkih i pravnih osoba</a:t>
            </a:r>
          </a:p>
          <a:p>
            <a:r>
              <a:rPr lang="hr-HR" sz="1100" dirty="0"/>
              <a:t>(IZVOR: HZMO, 31.01. 2023.)</a:t>
            </a:r>
            <a:endParaRPr lang="hr-HR" sz="3600" dirty="0"/>
          </a:p>
          <a:p>
            <a:pPr marL="285750" indent="-285750">
              <a:buFont typeface="Arial" panose="020B0604020202020204" pitchFamily="34" charset="0"/>
              <a:buChar char="•"/>
            </a:pPr>
            <a:r>
              <a:rPr lang="hr-HR" sz="3200" dirty="0"/>
              <a:t>854 nezaposlene osobe </a:t>
            </a:r>
          </a:p>
          <a:p>
            <a:r>
              <a:rPr lang="hr-HR" sz="1100" dirty="0"/>
              <a:t>(HZZ PU Vinkovci, 28.03.2022.)</a:t>
            </a:r>
          </a:p>
          <a:p>
            <a:endParaRPr lang="hr-HR" sz="800" dirty="0">
              <a:latin typeface="Century Gothic" panose="020B0502020202020204" pitchFamily="34" charset="0"/>
              <a:ea typeface="Calibri" panose="020F0502020204030204" pitchFamily="34" charset="0"/>
              <a:cs typeface="Calibri" panose="020F0502020204030204" pitchFamily="34" charset="0"/>
            </a:endParaRPr>
          </a:p>
          <a:p>
            <a:endParaRPr lang="hr-HR" sz="3600" dirty="0"/>
          </a:p>
        </p:txBody>
      </p:sp>
    </p:spTree>
    <p:extLst>
      <p:ext uri="{BB962C8B-B14F-4D97-AF65-F5344CB8AC3E}">
        <p14:creationId xmlns:p14="http://schemas.microsoft.com/office/powerpoint/2010/main" val="2402356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116540" y="609600"/>
            <a:ext cx="10748683" cy="707886"/>
          </a:xfrm>
          <a:prstGeom prst="rect">
            <a:avLst/>
          </a:prstGeom>
          <a:noFill/>
        </p:spPr>
        <p:txBody>
          <a:bodyPr wrap="square" rtlCol="0">
            <a:spAutoFit/>
          </a:bodyPr>
          <a:lstStyle/>
          <a:p>
            <a:pPr algn="ctr"/>
            <a:r>
              <a:rPr lang="hr-HR" sz="4000" b="1" dirty="0">
                <a:latin typeface="Calibri" panose="020F0502020204030204" pitchFamily="34" charset="0"/>
                <a:ea typeface="Calibri" panose="020F0502020204030204" pitchFamily="34" charset="0"/>
                <a:cs typeface="Calibri" panose="020F0502020204030204" pitchFamily="34" charset="0"/>
              </a:rPr>
              <a:t>TRENUTNO STANJE GOSPODARSTVA</a:t>
            </a:r>
          </a:p>
        </p:txBody>
      </p:sp>
      <p:sp>
        <p:nvSpPr>
          <p:cNvPr id="3" name="TekstniOkvir 2">
            <a:extLst>
              <a:ext uri="{FF2B5EF4-FFF2-40B4-BE49-F238E27FC236}">
                <a16:creationId xmlns:a16="http://schemas.microsoft.com/office/drawing/2014/main" id="{0C353E0C-0AA5-42A1-9C23-38AC52716104}"/>
              </a:ext>
            </a:extLst>
          </p:cNvPr>
          <p:cNvSpPr txBox="1"/>
          <p:nvPr/>
        </p:nvSpPr>
        <p:spPr>
          <a:xfrm>
            <a:off x="722875" y="1734641"/>
            <a:ext cx="8390466" cy="646331"/>
          </a:xfrm>
          <a:prstGeom prst="rect">
            <a:avLst/>
          </a:prstGeom>
          <a:noFill/>
        </p:spPr>
        <p:txBody>
          <a:bodyPr wrap="square" rtlCol="0">
            <a:spAutoFit/>
          </a:bodyPr>
          <a:lstStyle/>
          <a:p>
            <a:r>
              <a:rPr lang="hr-HR" dirty="0"/>
              <a:t>Prosječni godišnji broj osiguranika</a:t>
            </a:r>
          </a:p>
          <a:p>
            <a:endParaRPr lang="hr-HR" dirty="0"/>
          </a:p>
        </p:txBody>
      </p:sp>
      <p:graphicFrame>
        <p:nvGraphicFramePr>
          <p:cNvPr id="4" name="Tablica 5">
            <a:extLst>
              <a:ext uri="{FF2B5EF4-FFF2-40B4-BE49-F238E27FC236}">
                <a16:creationId xmlns:a16="http://schemas.microsoft.com/office/drawing/2014/main" id="{865F2050-2D37-46F0-B913-282B066EEFFA}"/>
              </a:ext>
            </a:extLst>
          </p:cNvPr>
          <p:cNvGraphicFramePr>
            <a:graphicFrameLocks noGrp="1"/>
          </p:cNvGraphicFramePr>
          <p:nvPr>
            <p:extLst>
              <p:ext uri="{D42A27DB-BD31-4B8C-83A1-F6EECF244321}">
                <p14:modId xmlns:p14="http://schemas.microsoft.com/office/powerpoint/2010/main" val="3775265249"/>
              </p:ext>
            </p:extLst>
          </p:nvPr>
        </p:nvGraphicFramePr>
        <p:xfrm>
          <a:off x="2037260" y="2316480"/>
          <a:ext cx="5125541" cy="2585720"/>
        </p:xfrm>
        <a:graphic>
          <a:graphicData uri="http://schemas.openxmlformats.org/drawingml/2006/table">
            <a:tbl>
              <a:tblPr firstRow="1" bandRow="1">
                <a:tableStyleId>{5C22544A-7EE6-4342-B048-85BDC9FD1C3A}</a:tableStyleId>
              </a:tblPr>
              <a:tblGrid>
                <a:gridCol w="1840474">
                  <a:extLst>
                    <a:ext uri="{9D8B030D-6E8A-4147-A177-3AD203B41FA5}">
                      <a16:colId xmlns:a16="http://schemas.microsoft.com/office/drawing/2014/main" val="1217603423"/>
                    </a:ext>
                  </a:extLst>
                </a:gridCol>
                <a:gridCol w="3285067">
                  <a:extLst>
                    <a:ext uri="{9D8B030D-6E8A-4147-A177-3AD203B41FA5}">
                      <a16:colId xmlns:a16="http://schemas.microsoft.com/office/drawing/2014/main" val="2669329108"/>
                    </a:ext>
                  </a:extLst>
                </a:gridCol>
              </a:tblGrid>
              <a:tr h="370840">
                <a:tc>
                  <a:txBody>
                    <a:bodyPr/>
                    <a:lstStyle/>
                    <a:p>
                      <a:r>
                        <a:rPr lang="hr-HR" dirty="0"/>
                        <a:t>GODINA</a:t>
                      </a:r>
                    </a:p>
                  </a:txBody>
                  <a:tcPr/>
                </a:tc>
                <a:tc>
                  <a:txBody>
                    <a:bodyPr/>
                    <a:lstStyle/>
                    <a:p>
                      <a:r>
                        <a:rPr lang="hr-HR" dirty="0"/>
                        <a:t>Prosječan broj osiguranika</a:t>
                      </a:r>
                    </a:p>
                  </a:txBody>
                  <a:tcPr/>
                </a:tc>
                <a:extLst>
                  <a:ext uri="{0D108BD9-81ED-4DB2-BD59-A6C34878D82A}">
                    <a16:rowId xmlns:a16="http://schemas.microsoft.com/office/drawing/2014/main" val="3122349006"/>
                  </a:ext>
                </a:extLst>
              </a:tr>
              <a:tr h="185420">
                <a:tc>
                  <a:txBody>
                    <a:bodyPr/>
                    <a:lstStyle/>
                    <a:p>
                      <a:pPr algn="ctr"/>
                      <a:r>
                        <a:rPr lang="hr-HR" dirty="0"/>
                        <a:t>2022.</a:t>
                      </a:r>
                    </a:p>
                  </a:txBody>
                  <a:tcPr/>
                </a:tc>
                <a:tc>
                  <a:txBody>
                    <a:bodyPr/>
                    <a:lstStyle/>
                    <a:p>
                      <a:pPr algn="ctr"/>
                      <a:r>
                        <a:rPr lang="hr-HR" dirty="0"/>
                        <a:t>16.267</a:t>
                      </a:r>
                    </a:p>
                  </a:txBody>
                  <a:tcPr/>
                </a:tc>
                <a:extLst>
                  <a:ext uri="{0D108BD9-81ED-4DB2-BD59-A6C34878D82A}">
                    <a16:rowId xmlns:a16="http://schemas.microsoft.com/office/drawing/2014/main" val="1877133055"/>
                  </a:ext>
                </a:extLst>
              </a:tr>
              <a:tr h="185420">
                <a:tc>
                  <a:txBody>
                    <a:bodyPr/>
                    <a:lstStyle/>
                    <a:p>
                      <a:pPr algn="ctr"/>
                      <a:r>
                        <a:rPr lang="hr-HR" dirty="0"/>
                        <a:t>2021.</a:t>
                      </a:r>
                    </a:p>
                  </a:txBody>
                  <a:tcPr/>
                </a:tc>
                <a:tc>
                  <a:txBody>
                    <a:bodyPr/>
                    <a:lstStyle/>
                    <a:p>
                      <a:pPr algn="ctr"/>
                      <a:r>
                        <a:rPr lang="hr-HR" dirty="0"/>
                        <a:t>16.158</a:t>
                      </a:r>
                    </a:p>
                  </a:txBody>
                  <a:tcPr/>
                </a:tc>
                <a:extLst>
                  <a:ext uri="{0D108BD9-81ED-4DB2-BD59-A6C34878D82A}">
                    <a16:rowId xmlns:a16="http://schemas.microsoft.com/office/drawing/2014/main" val="875532814"/>
                  </a:ext>
                </a:extLst>
              </a:tr>
              <a:tr h="370840">
                <a:tc>
                  <a:txBody>
                    <a:bodyPr/>
                    <a:lstStyle/>
                    <a:p>
                      <a:pPr algn="ctr"/>
                      <a:r>
                        <a:rPr lang="hr-HR" dirty="0"/>
                        <a:t>2020.</a:t>
                      </a:r>
                    </a:p>
                  </a:txBody>
                  <a:tcPr/>
                </a:tc>
                <a:tc>
                  <a:txBody>
                    <a:bodyPr/>
                    <a:lstStyle/>
                    <a:p>
                      <a:pPr algn="ctr"/>
                      <a:r>
                        <a:rPr lang="hr-HR" dirty="0"/>
                        <a:t>15.938</a:t>
                      </a:r>
                    </a:p>
                  </a:txBody>
                  <a:tcPr/>
                </a:tc>
                <a:extLst>
                  <a:ext uri="{0D108BD9-81ED-4DB2-BD59-A6C34878D82A}">
                    <a16:rowId xmlns:a16="http://schemas.microsoft.com/office/drawing/2014/main" val="4157540482"/>
                  </a:ext>
                </a:extLst>
              </a:tr>
              <a:tr h="370840">
                <a:tc>
                  <a:txBody>
                    <a:bodyPr/>
                    <a:lstStyle/>
                    <a:p>
                      <a:pPr algn="ctr"/>
                      <a:r>
                        <a:rPr lang="hr-HR" dirty="0"/>
                        <a:t>2019.</a:t>
                      </a:r>
                    </a:p>
                  </a:txBody>
                  <a:tcPr/>
                </a:tc>
                <a:tc>
                  <a:txBody>
                    <a:bodyPr/>
                    <a:lstStyle/>
                    <a:p>
                      <a:pPr algn="ctr"/>
                      <a:r>
                        <a:rPr lang="hr-HR" dirty="0"/>
                        <a:t>15.941</a:t>
                      </a:r>
                    </a:p>
                  </a:txBody>
                  <a:tcPr/>
                </a:tc>
                <a:extLst>
                  <a:ext uri="{0D108BD9-81ED-4DB2-BD59-A6C34878D82A}">
                    <a16:rowId xmlns:a16="http://schemas.microsoft.com/office/drawing/2014/main" val="4261953023"/>
                  </a:ext>
                </a:extLst>
              </a:tr>
              <a:tr h="370840">
                <a:tc>
                  <a:txBody>
                    <a:bodyPr/>
                    <a:lstStyle/>
                    <a:p>
                      <a:pPr algn="ctr"/>
                      <a:r>
                        <a:rPr lang="hr-HR" dirty="0"/>
                        <a:t>2018.</a:t>
                      </a:r>
                    </a:p>
                  </a:txBody>
                  <a:tcPr/>
                </a:tc>
                <a:tc>
                  <a:txBody>
                    <a:bodyPr/>
                    <a:lstStyle/>
                    <a:p>
                      <a:pPr algn="ctr"/>
                      <a:r>
                        <a:rPr lang="hr-HR" dirty="0"/>
                        <a:t>15.638</a:t>
                      </a:r>
                    </a:p>
                  </a:txBody>
                  <a:tcPr/>
                </a:tc>
                <a:extLst>
                  <a:ext uri="{0D108BD9-81ED-4DB2-BD59-A6C34878D82A}">
                    <a16:rowId xmlns:a16="http://schemas.microsoft.com/office/drawing/2014/main" val="1719485719"/>
                  </a:ext>
                </a:extLst>
              </a:tr>
              <a:tr h="370840">
                <a:tc>
                  <a:txBody>
                    <a:bodyPr/>
                    <a:lstStyle/>
                    <a:p>
                      <a:pPr algn="ctr"/>
                      <a:r>
                        <a:rPr lang="hr-HR" dirty="0"/>
                        <a:t>2017.</a:t>
                      </a:r>
                    </a:p>
                  </a:txBody>
                  <a:tcPr/>
                </a:tc>
                <a:tc>
                  <a:txBody>
                    <a:bodyPr/>
                    <a:lstStyle/>
                    <a:p>
                      <a:pPr algn="ctr"/>
                      <a:r>
                        <a:rPr lang="hr-HR" dirty="0"/>
                        <a:t>15.519</a:t>
                      </a:r>
                    </a:p>
                  </a:txBody>
                  <a:tcPr/>
                </a:tc>
                <a:extLst>
                  <a:ext uri="{0D108BD9-81ED-4DB2-BD59-A6C34878D82A}">
                    <a16:rowId xmlns:a16="http://schemas.microsoft.com/office/drawing/2014/main" val="2037643401"/>
                  </a:ext>
                </a:extLst>
              </a:tr>
            </a:tbl>
          </a:graphicData>
        </a:graphic>
      </p:graphicFrame>
      <p:sp>
        <p:nvSpPr>
          <p:cNvPr id="6" name="TekstniOkvir 5">
            <a:extLst>
              <a:ext uri="{FF2B5EF4-FFF2-40B4-BE49-F238E27FC236}">
                <a16:creationId xmlns:a16="http://schemas.microsoft.com/office/drawing/2014/main" id="{821E65C7-261C-41D1-9283-ED2FB0B5285F}"/>
              </a:ext>
            </a:extLst>
          </p:cNvPr>
          <p:cNvSpPr txBox="1"/>
          <p:nvPr/>
        </p:nvSpPr>
        <p:spPr>
          <a:xfrm>
            <a:off x="2037260" y="4656667"/>
            <a:ext cx="1082348" cy="261610"/>
          </a:xfrm>
          <a:prstGeom prst="rect">
            <a:avLst/>
          </a:prstGeom>
          <a:noFill/>
        </p:spPr>
        <p:txBody>
          <a:bodyPr wrap="none" rtlCol="0">
            <a:spAutoFit/>
          </a:bodyPr>
          <a:lstStyle/>
          <a:p>
            <a:r>
              <a:rPr lang="hr-HR" sz="1050" dirty="0"/>
              <a:t>IZVOR: HZMO</a:t>
            </a:r>
          </a:p>
        </p:txBody>
      </p:sp>
    </p:spTree>
    <p:extLst>
      <p:ext uri="{BB962C8B-B14F-4D97-AF65-F5344CB8AC3E}">
        <p14:creationId xmlns:p14="http://schemas.microsoft.com/office/powerpoint/2010/main" val="2694129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266010" y="155216"/>
            <a:ext cx="10748683" cy="707886"/>
          </a:xfrm>
          <a:prstGeom prst="rect">
            <a:avLst/>
          </a:prstGeom>
          <a:noFill/>
        </p:spPr>
        <p:txBody>
          <a:bodyPr wrap="square" rtlCol="0">
            <a:spAutoFit/>
          </a:bodyPr>
          <a:lstStyle/>
          <a:p>
            <a:pPr algn="ctr"/>
            <a:r>
              <a:rPr lang="hr-HR" sz="4000" b="1" dirty="0">
                <a:latin typeface="Calibri" panose="020F0502020204030204" pitchFamily="34" charset="0"/>
                <a:ea typeface="Calibri" panose="020F0502020204030204" pitchFamily="34" charset="0"/>
                <a:cs typeface="Calibri" panose="020F0502020204030204" pitchFamily="34" charset="0"/>
              </a:rPr>
              <a:t>POTPORE PODUZETNICIMA PO GODINAMA</a:t>
            </a:r>
          </a:p>
        </p:txBody>
      </p:sp>
      <p:sp>
        <p:nvSpPr>
          <p:cNvPr id="3" name="TekstniOkvir 2">
            <a:extLst>
              <a:ext uri="{FF2B5EF4-FFF2-40B4-BE49-F238E27FC236}">
                <a16:creationId xmlns:a16="http://schemas.microsoft.com/office/drawing/2014/main" id="{0C353E0C-0AA5-42A1-9C23-38AC52716104}"/>
              </a:ext>
            </a:extLst>
          </p:cNvPr>
          <p:cNvSpPr txBox="1"/>
          <p:nvPr/>
        </p:nvSpPr>
        <p:spPr>
          <a:xfrm>
            <a:off x="739807" y="1379041"/>
            <a:ext cx="10470060" cy="872034"/>
          </a:xfrm>
          <a:prstGeom prst="rect">
            <a:avLst/>
          </a:prstGeom>
          <a:noFill/>
        </p:spPr>
        <p:txBody>
          <a:bodyPr wrap="square" rtlCol="0">
            <a:spAutoFit/>
          </a:bodyPr>
          <a:lstStyle/>
          <a:p>
            <a:pPr>
              <a:lnSpc>
                <a:spcPct val="150000"/>
              </a:lnSpc>
            </a:pPr>
            <a:endParaRPr lang="hr-HR" dirty="0">
              <a:latin typeface="Arial" panose="020B0604020202020204" pitchFamily="34" charset="0"/>
              <a:cs typeface="Arial" panose="020B0604020202020204" pitchFamily="34" charset="0"/>
            </a:endParaRPr>
          </a:p>
          <a:p>
            <a:pPr>
              <a:lnSpc>
                <a:spcPct val="150000"/>
              </a:lnSpc>
            </a:pPr>
            <a:endParaRPr lang="hr-HR" dirty="0">
              <a:latin typeface="Arial" panose="020B0604020202020204" pitchFamily="34" charset="0"/>
              <a:cs typeface="Arial" panose="020B0604020202020204" pitchFamily="34" charset="0"/>
            </a:endParaRPr>
          </a:p>
        </p:txBody>
      </p:sp>
      <p:graphicFrame>
        <p:nvGraphicFramePr>
          <p:cNvPr id="10" name="Tablica 9">
            <a:extLst>
              <a:ext uri="{FF2B5EF4-FFF2-40B4-BE49-F238E27FC236}">
                <a16:creationId xmlns:a16="http://schemas.microsoft.com/office/drawing/2014/main" id="{9C508FC1-2BE1-E7B1-F23F-1166AFBDF9FF}"/>
              </a:ext>
            </a:extLst>
          </p:cNvPr>
          <p:cNvGraphicFramePr>
            <a:graphicFrameLocks noGrp="1"/>
          </p:cNvGraphicFramePr>
          <p:nvPr>
            <p:extLst>
              <p:ext uri="{D42A27DB-BD31-4B8C-83A1-F6EECF244321}">
                <p14:modId xmlns:p14="http://schemas.microsoft.com/office/powerpoint/2010/main" val="1500279813"/>
              </p:ext>
            </p:extLst>
          </p:nvPr>
        </p:nvGraphicFramePr>
        <p:xfrm>
          <a:off x="1546086" y="1081452"/>
          <a:ext cx="8267844" cy="4983456"/>
        </p:xfrm>
        <a:graphic>
          <a:graphicData uri="http://schemas.openxmlformats.org/drawingml/2006/table">
            <a:tbl>
              <a:tblPr>
                <a:tableStyleId>{5C22544A-7EE6-4342-B048-85BDC9FD1C3A}</a:tableStyleId>
              </a:tblPr>
              <a:tblGrid>
                <a:gridCol w="6623682">
                  <a:extLst>
                    <a:ext uri="{9D8B030D-6E8A-4147-A177-3AD203B41FA5}">
                      <a16:colId xmlns:a16="http://schemas.microsoft.com/office/drawing/2014/main" val="2063333837"/>
                    </a:ext>
                  </a:extLst>
                </a:gridCol>
                <a:gridCol w="1644162">
                  <a:extLst>
                    <a:ext uri="{9D8B030D-6E8A-4147-A177-3AD203B41FA5}">
                      <a16:colId xmlns:a16="http://schemas.microsoft.com/office/drawing/2014/main" val="4199121987"/>
                    </a:ext>
                  </a:extLst>
                </a:gridCol>
              </a:tblGrid>
              <a:tr h="233600">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hr-HR" sz="2000" u="none" strike="noStrike" dirty="0">
                          <a:effectLst/>
                        </a:rPr>
                        <a:t>Ukupan iznos dodijeljenih potpora u </a:t>
                      </a:r>
                      <a:r>
                        <a:rPr lang="hr-HR" sz="2000" b="1" u="none" strike="noStrike" dirty="0">
                          <a:effectLst/>
                        </a:rPr>
                        <a:t>2017</a:t>
                      </a:r>
                      <a:r>
                        <a:rPr lang="hr-HR" sz="2000" u="none" strike="noStrike" dirty="0">
                          <a:effectLst/>
                        </a:rPr>
                        <a:t>. godini</a:t>
                      </a:r>
                      <a:endParaRPr lang="hr-HR"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b="1" i="0" u="none" strike="noStrike" dirty="0">
                          <a:solidFill>
                            <a:srgbClr val="000000"/>
                          </a:solidFill>
                          <a:effectLst/>
                          <a:latin typeface="Century Gothic" panose="020B0502020202020204" pitchFamily="34" charset="0"/>
                        </a:rPr>
                        <a:t>106.643,31</a:t>
                      </a:r>
                      <a:r>
                        <a:rPr lang="hr-HR" sz="2000" b="0" i="0" u="none" strike="noStrike" dirty="0">
                          <a:solidFill>
                            <a:srgbClr val="000000"/>
                          </a:solidFill>
                          <a:effectLst/>
                          <a:latin typeface="Century Gothic" panose="020B0502020202020204" pitchFamily="34" charset="0"/>
                        </a:rPr>
                        <a:t> </a:t>
                      </a:r>
                    </a:p>
                  </a:txBody>
                  <a:tcPr marL="6666" marR="6666" marT="6666" marB="0" anchor="ctr"/>
                </a:tc>
                <a:extLst>
                  <a:ext uri="{0D108BD9-81ED-4DB2-BD59-A6C34878D82A}">
                    <a16:rowId xmlns:a16="http://schemas.microsoft.com/office/drawing/2014/main" val="1082473463"/>
                  </a:ext>
                </a:extLst>
              </a:tr>
              <a:tr h="155733">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hr-HR" sz="2000" u="none" strike="noStrike" dirty="0">
                          <a:effectLst/>
                        </a:rPr>
                        <a:t>Ukupan iznos dodijeljenih potpora u </a:t>
                      </a:r>
                      <a:r>
                        <a:rPr lang="hr-HR" sz="2000" b="1" u="none" strike="noStrike" dirty="0">
                          <a:effectLst/>
                        </a:rPr>
                        <a:t>2018</a:t>
                      </a:r>
                      <a:r>
                        <a:rPr lang="hr-HR" sz="2000" u="none" strike="noStrike" dirty="0">
                          <a:effectLst/>
                        </a:rPr>
                        <a:t>. godini</a:t>
                      </a:r>
                      <a:endParaRPr lang="hr-HR"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b="1" i="0" u="none" strike="noStrike" dirty="0">
                          <a:solidFill>
                            <a:srgbClr val="000000"/>
                          </a:solidFill>
                          <a:effectLst/>
                          <a:latin typeface="Century Gothic" panose="020B0502020202020204" pitchFamily="34" charset="0"/>
                        </a:rPr>
                        <a:t>90.472,46</a:t>
                      </a:r>
                    </a:p>
                  </a:txBody>
                  <a:tcPr marL="6666" marR="6666" marT="6666" marB="0" anchor="ctr"/>
                </a:tc>
                <a:extLst>
                  <a:ext uri="{0D108BD9-81ED-4DB2-BD59-A6C34878D82A}">
                    <a16:rowId xmlns:a16="http://schemas.microsoft.com/office/drawing/2014/main" val="1845682239"/>
                  </a:ext>
                </a:extLst>
              </a:tr>
              <a:tr h="0">
                <a:tc>
                  <a:txBody>
                    <a:bodyPr/>
                    <a:lstStyle/>
                    <a:p>
                      <a:pPr algn="ctr" fontAlgn="ctr"/>
                      <a:r>
                        <a:rPr lang="hr-HR" sz="2000" u="none" strike="noStrike" dirty="0">
                          <a:effectLst/>
                        </a:rPr>
                        <a:t>Ukupan iznos dodijeljenih potpora u </a:t>
                      </a:r>
                      <a:r>
                        <a:rPr lang="hr-HR" sz="2000" b="1" u="none" strike="noStrike" dirty="0">
                          <a:effectLst/>
                        </a:rPr>
                        <a:t>2019</a:t>
                      </a:r>
                      <a:r>
                        <a:rPr lang="hr-HR" sz="2000" u="none" strike="noStrike" dirty="0">
                          <a:effectLst/>
                        </a:rPr>
                        <a:t>. godini</a:t>
                      </a:r>
                      <a:endParaRPr lang="hr-HR"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b="1" u="none" strike="noStrike" dirty="0">
                          <a:effectLst/>
                        </a:rPr>
                        <a:t>1.281.431,13</a:t>
                      </a:r>
                      <a:endParaRPr lang="hr-HR" sz="2000" b="1" i="0" u="none" strike="noStrike" dirty="0">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1335942336"/>
                  </a:ext>
                </a:extLst>
              </a:tr>
              <a:tr h="274980">
                <a:tc>
                  <a:txBody>
                    <a:bodyPr/>
                    <a:lstStyle/>
                    <a:p>
                      <a:pPr algn="ctr" fontAlgn="ctr"/>
                      <a:r>
                        <a:rPr lang="pl-PL" sz="2000" u="none" strike="noStrike" dirty="0">
                          <a:effectLst/>
                        </a:rPr>
                        <a:t>Ukupan broj korisnika potpora u 2019. godini</a:t>
                      </a:r>
                      <a:endParaRPr lang="pl-PL"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u="none" strike="noStrike">
                          <a:effectLst/>
                        </a:rPr>
                        <a:t>96</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3693147038"/>
                  </a:ext>
                </a:extLst>
              </a:tr>
              <a:tr h="283313">
                <a:tc>
                  <a:txBody>
                    <a:bodyPr/>
                    <a:lstStyle/>
                    <a:p>
                      <a:pPr algn="ctr" fontAlgn="ctr"/>
                      <a:r>
                        <a:rPr lang="hr-HR" sz="2000" u="none" strike="noStrike" dirty="0">
                          <a:effectLst/>
                        </a:rPr>
                        <a:t>Ukupan iznos dodijeljenih potpora u </a:t>
                      </a:r>
                      <a:r>
                        <a:rPr lang="hr-HR" sz="2000" b="1" u="none" strike="noStrike" dirty="0">
                          <a:effectLst/>
                        </a:rPr>
                        <a:t>2020</a:t>
                      </a:r>
                      <a:r>
                        <a:rPr lang="hr-HR" sz="2000" u="none" strike="noStrike" dirty="0">
                          <a:effectLst/>
                        </a:rPr>
                        <a:t>. godini</a:t>
                      </a:r>
                      <a:endParaRPr lang="hr-HR"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b="1" u="none" strike="noStrike" dirty="0">
                          <a:effectLst/>
                        </a:rPr>
                        <a:t>1.440.374,16</a:t>
                      </a:r>
                      <a:endParaRPr lang="hr-HR" sz="2000" b="1" i="0" u="none" strike="noStrike" dirty="0">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2972408205"/>
                  </a:ext>
                </a:extLst>
              </a:tr>
              <a:tr h="283313">
                <a:tc>
                  <a:txBody>
                    <a:bodyPr/>
                    <a:lstStyle/>
                    <a:p>
                      <a:pPr algn="ctr" fontAlgn="ctr"/>
                      <a:r>
                        <a:rPr lang="pl-PL" sz="2000" u="none" strike="noStrike" dirty="0">
                          <a:effectLst/>
                        </a:rPr>
                        <a:t>Ukupan broj korisnika potpora u 2020. godini</a:t>
                      </a:r>
                      <a:endParaRPr lang="pl-PL"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u="none" strike="noStrike">
                          <a:effectLst/>
                        </a:rPr>
                        <a:t>87</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286422169"/>
                  </a:ext>
                </a:extLst>
              </a:tr>
              <a:tr h="249982">
                <a:tc>
                  <a:txBody>
                    <a:bodyPr/>
                    <a:lstStyle/>
                    <a:p>
                      <a:pPr algn="ctr" fontAlgn="ctr"/>
                      <a:r>
                        <a:rPr lang="hr-HR" sz="2000" u="none" strike="noStrike" dirty="0">
                          <a:effectLst/>
                        </a:rPr>
                        <a:t>Ukupan iznos dodijeljenih potpora u </a:t>
                      </a:r>
                      <a:r>
                        <a:rPr lang="hr-HR" sz="2000" b="1" u="none" strike="noStrike" dirty="0">
                          <a:effectLst/>
                        </a:rPr>
                        <a:t>2021</a:t>
                      </a:r>
                      <a:r>
                        <a:rPr lang="hr-HR" sz="2000" u="none" strike="noStrike" dirty="0">
                          <a:effectLst/>
                        </a:rPr>
                        <a:t>. godini</a:t>
                      </a:r>
                      <a:endParaRPr lang="hr-HR"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b="1" u="none" strike="noStrike" dirty="0">
                          <a:effectLst/>
                        </a:rPr>
                        <a:t>2.665.618,47</a:t>
                      </a:r>
                      <a:endParaRPr lang="hr-HR" sz="2000" b="1" i="0" u="none" strike="noStrike" dirty="0">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1359244356"/>
                  </a:ext>
                </a:extLst>
              </a:tr>
              <a:tr h="249982">
                <a:tc>
                  <a:txBody>
                    <a:bodyPr/>
                    <a:lstStyle/>
                    <a:p>
                      <a:pPr algn="ctr" fontAlgn="ctr"/>
                      <a:r>
                        <a:rPr lang="pl-PL" sz="2000" u="none" strike="noStrike" dirty="0">
                          <a:effectLst/>
                        </a:rPr>
                        <a:t>Ukupan broj korisnika potpora u 2021. godini</a:t>
                      </a:r>
                      <a:endParaRPr lang="pl-PL"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u="none" strike="noStrike">
                          <a:effectLst/>
                        </a:rPr>
                        <a:t>176</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1745130827"/>
                  </a:ext>
                </a:extLst>
              </a:tr>
              <a:tr h="159988">
                <a:tc>
                  <a:txBody>
                    <a:bodyPr/>
                    <a:lstStyle/>
                    <a:p>
                      <a:pPr algn="ctr" fontAlgn="b"/>
                      <a:r>
                        <a:rPr lang="hr-HR" sz="2000" u="none" strike="noStrike">
                          <a:effectLst/>
                        </a:rPr>
                        <a:t>Ukupan broj žena</a:t>
                      </a:r>
                      <a:endParaRPr lang="hr-HR" sz="2000" b="1" i="0" u="none" strike="noStrike">
                        <a:solidFill>
                          <a:srgbClr val="000000"/>
                        </a:solidFill>
                        <a:effectLst/>
                        <a:latin typeface="Calibri" panose="020F0502020204030204" pitchFamily="34" charset="0"/>
                      </a:endParaRPr>
                    </a:p>
                  </a:txBody>
                  <a:tcPr marL="6666" marR="6666" marT="6666" marB="0" anchor="b"/>
                </a:tc>
                <a:tc>
                  <a:txBody>
                    <a:bodyPr/>
                    <a:lstStyle/>
                    <a:p>
                      <a:pPr algn="ctr" fontAlgn="ctr"/>
                      <a:r>
                        <a:rPr lang="hr-HR" sz="2000" u="none" strike="noStrike">
                          <a:effectLst/>
                        </a:rPr>
                        <a:t>58</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3218684173"/>
                  </a:ext>
                </a:extLst>
              </a:tr>
              <a:tr h="159988">
                <a:tc>
                  <a:txBody>
                    <a:bodyPr/>
                    <a:lstStyle/>
                    <a:p>
                      <a:pPr algn="ctr" fontAlgn="b"/>
                      <a:r>
                        <a:rPr lang="hr-HR" sz="2000" u="none" strike="noStrike">
                          <a:effectLst/>
                        </a:rPr>
                        <a:t>Ukupan broj mladih</a:t>
                      </a:r>
                      <a:endParaRPr lang="hr-HR" sz="2000" b="1" i="0" u="none" strike="noStrike">
                        <a:solidFill>
                          <a:srgbClr val="000000"/>
                        </a:solidFill>
                        <a:effectLst/>
                        <a:latin typeface="Calibri" panose="020F0502020204030204" pitchFamily="34" charset="0"/>
                      </a:endParaRPr>
                    </a:p>
                  </a:txBody>
                  <a:tcPr marL="6666" marR="6666" marT="6666" marB="0" anchor="b"/>
                </a:tc>
                <a:tc>
                  <a:txBody>
                    <a:bodyPr/>
                    <a:lstStyle/>
                    <a:p>
                      <a:pPr algn="ctr" fontAlgn="ctr"/>
                      <a:r>
                        <a:rPr lang="hr-HR" sz="2000" u="none" strike="noStrike">
                          <a:effectLst/>
                        </a:rPr>
                        <a:t>63</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2374787734"/>
                  </a:ext>
                </a:extLst>
              </a:tr>
              <a:tr h="159988">
                <a:tc>
                  <a:txBody>
                    <a:bodyPr/>
                    <a:lstStyle/>
                    <a:p>
                      <a:pPr algn="ctr" fontAlgn="ctr"/>
                      <a:r>
                        <a:rPr lang="hr-HR" sz="2000" u="none" strike="noStrike" dirty="0">
                          <a:effectLst/>
                        </a:rPr>
                        <a:t>Ukupan iznos dodijeljenih potpora u </a:t>
                      </a:r>
                      <a:r>
                        <a:rPr lang="hr-HR" sz="2000" b="1" u="none" strike="noStrike" dirty="0">
                          <a:effectLst/>
                        </a:rPr>
                        <a:t>2022</a:t>
                      </a:r>
                      <a:r>
                        <a:rPr lang="hr-HR" sz="2000" u="none" strike="noStrike" dirty="0">
                          <a:effectLst/>
                        </a:rPr>
                        <a:t>. godini</a:t>
                      </a:r>
                      <a:endParaRPr lang="hr-HR" sz="2000" b="1" i="0" u="none" strike="noStrike" dirty="0">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b="1" u="none" strike="noStrike" dirty="0">
                          <a:effectLst/>
                        </a:rPr>
                        <a:t>1.923.006,10</a:t>
                      </a:r>
                      <a:endParaRPr lang="hr-HR" sz="2000" b="1" i="0" u="none" strike="noStrike" dirty="0">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2043279120"/>
                  </a:ext>
                </a:extLst>
              </a:tr>
              <a:tr h="159988">
                <a:tc>
                  <a:txBody>
                    <a:bodyPr/>
                    <a:lstStyle/>
                    <a:p>
                      <a:pPr algn="ctr" fontAlgn="ctr"/>
                      <a:r>
                        <a:rPr lang="pl-PL" sz="2000" u="none" strike="noStrike">
                          <a:effectLst/>
                        </a:rPr>
                        <a:t>Ukupan broj korisnika potpora u 2022. godini</a:t>
                      </a:r>
                      <a:endParaRPr lang="pl-PL" sz="2000" b="1" i="0" u="none" strike="noStrike">
                        <a:solidFill>
                          <a:srgbClr val="000000"/>
                        </a:solidFill>
                        <a:effectLst/>
                        <a:latin typeface="Calibri" panose="020F0502020204030204" pitchFamily="34" charset="0"/>
                      </a:endParaRPr>
                    </a:p>
                  </a:txBody>
                  <a:tcPr marL="6666" marR="6666" marT="6666" marB="0" anchor="ctr"/>
                </a:tc>
                <a:tc>
                  <a:txBody>
                    <a:bodyPr/>
                    <a:lstStyle/>
                    <a:p>
                      <a:pPr algn="ctr" fontAlgn="ctr"/>
                      <a:r>
                        <a:rPr lang="hr-HR" sz="2000" u="none" strike="noStrike">
                          <a:effectLst/>
                        </a:rPr>
                        <a:t>124</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2256993152"/>
                  </a:ext>
                </a:extLst>
              </a:tr>
              <a:tr h="159988">
                <a:tc>
                  <a:txBody>
                    <a:bodyPr/>
                    <a:lstStyle/>
                    <a:p>
                      <a:pPr algn="ctr" fontAlgn="b"/>
                      <a:r>
                        <a:rPr lang="hr-HR" sz="2000" u="none" strike="noStrike">
                          <a:effectLst/>
                        </a:rPr>
                        <a:t>Ukupan broj žena</a:t>
                      </a:r>
                      <a:endParaRPr lang="hr-HR" sz="2000" b="1" i="0" u="none" strike="noStrike">
                        <a:solidFill>
                          <a:srgbClr val="000000"/>
                        </a:solidFill>
                        <a:effectLst/>
                        <a:latin typeface="Calibri" panose="020F0502020204030204" pitchFamily="34" charset="0"/>
                      </a:endParaRPr>
                    </a:p>
                  </a:txBody>
                  <a:tcPr marL="6666" marR="6666" marT="6666" marB="0" anchor="b"/>
                </a:tc>
                <a:tc>
                  <a:txBody>
                    <a:bodyPr/>
                    <a:lstStyle/>
                    <a:p>
                      <a:pPr algn="ctr" fontAlgn="ctr"/>
                      <a:r>
                        <a:rPr lang="hr-HR" sz="2000" u="none" strike="noStrike">
                          <a:effectLst/>
                        </a:rPr>
                        <a:t>41</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1116082571"/>
                  </a:ext>
                </a:extLst>
              </a:tr>
              <a:tr h="159988">
                <a:tc>
                  <a:txBody>
                    <a:bodyPr/>
                    <a:lstStyle/>
                    <a:p>
                      <a:pPr algn="ctr" fontAlgn="b"/>
                      <a:r>
                        <a:rPr lang="hr-HR" sz="2000" u="none" strike="noStrike">
                          <a:effectLst/>
                        </a:rPr>
                        <a:t>Ukupan broj mladih</a:t>
                      </a:r>
                      <a:endParaRPr lang="hr-HR" sz="2000" b="1" i="0" u="none" strike="noStrike">
                        <a:solidFill>
                          <a:srgbClr val="000000"/>
                        </a:solidFill>
                        <a:effectLst/>
                        <a:latin typeface="Calibri" panose="020F0502020204030204" pitchFamily="34" charset="0"/>
                      </a:endParaRPr>
                    </a:p>
                  </a:txBody>
                  <a:tcPr marL="6666" marR="6666" marT="6666" marB="0" anchor="b"/>
                </a:tc>
                <a:tc>
                  <a:txBody>
                    <a:bodyPr/>
                    <a:lstStyle/>
                    <a:p>
                      <a:pPr algn="ctr" fontAlgn="ctr"/>
                      <a:r>
                        <a:rPr lang="hr-HR" sz="2000" u="none" strike="noStrike">
                          <a:effectLst/>
                        </a:rPr>
                        <a:t>50</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3835537723"/>
                  </a:ext>
                </a:extLst>
              </a:tr>
              <a:tr h="159988">
                <a:tc>
                  <a:txBody>
                    <a:bodyPr/>
                    <a:lstStyle/>
                    <a:p>
                      <a:pPr algn="ctr" fontAlgn="b"/>
                      <a:r>
                        <a:rPr lang="hr-HR" sz="2000" u="none" strike="noStrike">
                          <a:effectLst/>
                        </a:rPr>
                        <a:t>Ukupan poduzetnika početnika</a:t>
                      </a:r>
                      <a:endParaRPr lang="hr-HR" sz="2000" b="1" i="0" u="none" strike="noStrike">
                        <a:solidFill>
                          <a:srgbClr val="000000"/>
                        </a:solidFill>
                        <a:effectLst/>
                        <a:latin typeface="Calibri" panose="020F0502020204030204" pitchFamily="34" charset="0"/>
                      </a:endParaRPr>
                    </a:p>
                  </a:txBody>
                  <a:tcPr marL="6666" marR="6666" marT="6666" marB="0" anchor="b"/>
                </a:tc>
                <a:tc>
                  <a:txBody>
                    <a:bodyPr/>
                    <a:lstStyle/>
                    <a:p>
                      <a:pPr algn="ctr" fontAlgn="ctr"/>
                      <a:r>
                        <a:rPr lang="hr-HR" sz="2000" u="none" strike="noStrike">
                          <a:effectLst/>
                        </a:rPr>
                        <a:t>10</a:t>
                      </a:r>
                      <a:endParaRPr lang="hr-HR" sz="2000" b="1" i="0" u="none" strike="noStrike">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877784472"/>
                  </a:ext>
                </a:extLst>
              </a:tr>
              <a:tr h="159988">
                <a:tc>
                  <a:txBody>
                    <a:bodyPr/>
                    <a:lstStyle/>
                    <a:p>
                      <a:pPr algn="ctr" fontAlgn="b"/>
                      <a:r>
                        <a:rPr lang="hr-HR" sz="2000" u="none" strike="noStrike">
                          <a:effectLst/>
                        </a:rPr>
                        <a:t>Poslovni subjekti u kojima su zap. osobe s invalititetom</a:t>
                      </a:r>
                      <a:endParaRPr lang="hr-HR" sz="2000" b="1" i="0" u="none" strike="noStrike">
                        <a:solidFill>
                          <a:srgbClr val="000000"/>
                        </a:solidFill>
                        <a:effectLst/>
                        <a:latin typeface="Calibri" panose="020F0502020204030204" pitchFamily="34" charset="0"/>
                      </a:endParaRPr>
                    </a:p>
                  </a:txBody>
                  <a:tcPr marL="6666" marR="6666" marT="6666" marB="0" anchor="b"/>
                </a:tc>
                <a:tc>
                  <a:txBody>
                    <a:bodyPr/>
                    <a:lstStyle/>
                    <a:p>
                      <a:pPr algn="ctr" fontAlgn="ctr"/>
                      <a:r>
                        <a:rPr lang="hr-HR" sz="2000" u="none" strike="noStrike" dirty="0">
                          <a:effectLst/>
                        </a:rPr>
                        <a:t>3</a:t>
                      </a:r>
                      <a:endParaRPr lang="hr-HR" sz="2000" b="1" i="0" u="none" strike="noStrike" dirty="0">
                        <a:solidFill>
                          <a:srgbClr val="000000"/>
                        </a:solidFill>
                        <a:effectLst/>
                        <a:latin typeface="Calibri" panose="020F0502020204030204" pitchFamily="34" charset="0"/>
                      </a:endParaRPr>
                    </a:p>
                  </a:txBody>
                  <a:tcPr marL="6666" marR="6666" marT="6666" marB="0" anchor="ctr"/>
                </a:tc>
                <a:extLst>
                  <a:ext uri="{0D108BD9-81ED-4DB2-BD59-A6C34878D82A}">
                    <a16:rowId xmlns:a16="http://schemas.microsoft.com/office/drawing/2014/main" val="4068192084"/>
                  </a:ext>
                </a:extLst>
              </a:tr>
            </a:tbl>
          </a:graphicData>
        </a:graphic>
      </p:graphicFrame>
    </p:spTree>
    <p:extLst>
      <p:ext uri="{BB962C8B-B14F-4D97-AF65-F5344CB8AC3E}">
        <p14:creationId xmlns:p14="http://schemas.microsoft.com/office/powerpoint/2010/main" val="263007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116540" y="609600"/>
            <a:ext cx="10748683" cy="707886"/>
          </a:xfrm>
          <a:prstGeom prst="rect">
            <a:avLst/>
          </a:prstGeom>
          <a:noFill/>
        </p:spPr>
        <p:txBody>
          <a:bodyPr wrap="square" rtlCol="0">
            <a:spAutoFit/>
          </a:bodyPr>
          <a:lstStyle/>
          <a:p>
            <a:pPr algn="ctr"/>
            <a:r>
              <a:rPr lang="hr-HR" sz="4000" b="1" dirty="0">
                <a:latin typeface="Calibri" panose="020F0502020204030204" pitchFamily="34" charset="0"/>
                <a:ea typeface="Calibri" panose="020F0502020204030204" pitchFamily="34" charset="0"/>
                <a:cs typeface="Calibri" panose="020F0502020204030204" pitchFamily="34" charset="0"/>
              </a:rPr>
              <a:t>DOSADAŠNJI REZULTATI</a:t>
            </a:r>
          </a:p>
        </p:txBody>
      </p:sp>
      <p:sp>
        <p:nvSpPr>
          <p:cNvPr id="3" name="TekstniOkvir 2">
            <a:extLst>
              <a:ext uri="{FF2B5EF4-FFF2-40B4-BE49-F238E27FC236}">
                <a16:creationId xmlns:a16="http://schemas.microsoft.com/office/drawing/2014/main" id="{0C353E0C-0AA5-42A1-9C23-38AC52716104}"/>
              </a:ext>
            </a:extLst>
          </p:cNvPr>
          <p:cNvSpPr txBox="1"/>
          <p:nvPr/>
        </p:nvSpPr>
        <p:spPr>
          <a:xfrm>
            <a:off x="739807" y="1379041"/>
            <a:ext cx="10470060" cy="1426031"/>
          </a:xfrm>
          <a:prstGeom prst="rect">
            <a:avLst/>
          </a:prstGeom>
          <a:noFill/>
        </p:spPr>
        <p:txBody>
          <a:bodyPr wrap="square" rtlCol="0">
            <a:spAutoFit/>
          </a:bodyPr>
          <a:lstStyle/>
          <a:p>
            <a:pPr>
              <a:lnSpc>
                <a:spcPct val="150000"/>
              </a:lnSpc>
            </a:pPr>
            <a:r>
              <a:rPr lang="hr-HR" sz="2400" b="1" dirty="0">
                <a:latin typeface="Arial" panose="020B0604020202020204" pitchFamily="34" charset="0"/>
                <a:cs typeface="Arial" panose="020B0604020202020204" pitchFamily="34" charset="0"/>
              </a:rPr>
              <a:t>PROGRAM POTICANJA PODUZETNIŠTVA</a:t>
            </a:r>
          </a:p>
          <a:p>
            <a:pPr>
              <a:lnSpc>
                <a:spcPct val="150000"/>
              </a:lnSpc>
            </a:pPr>
            <a:endParaRPr lang="hr-HR" dirty="0">
              <a:latin typeface="Arial" panose="020B0604020202020204" pitchFamily="34" charset="0"/>
              <a:cs typeface="Arial" panose="020B0604020202020204" pitchFamily="34" charset="0"/>
            </a:endParaRPr>
          </a:p>
          <a:p>
            <a:pPr>
              <a:lnSpc>
                <a:spcPct val="150000"/>
              </a:lnSpc>
            </a:pPr>
            <a:endParaRPr lang="hr-HR" dirty="0">
              <a:latin typeface="Arial" panose="020B0604020202020204" pitchFamily="34" charset="0"/>
              <a:cs typeface="Arial" panose="020B0604020202020204" pitchFamily="34" charset="0"/>
            </a:endParaRPr>
          </a:p>
        </p:txBody>
      </p:sp>
      <p:graphicFrame>
        <p:nvGraphicFramePr>
          <p:cNvPr id="7" name="Tablica 6">
            <a:extLst>
              <a:ext uri="{FF2B5EF4-FFF2-40B4-BE49-F238E27FC236}">
                <a16:creationId xmlns:a16="http://schemas.microsoft.com/office/drawing/2014/main" id="{E6E6594B-060D-16D6-36A9-C05ED4456A9B}"/>
              </a:ext>
            </a:extLst>
          </p:cNvPr>
          <p:cNvGraphicFramePr>
            <a:graphicFrameLocks noGrp="1"/>
          </p:cNvGraphicFramePr>
          <p:nvPr/>
        </p:nvGraphicFramePr>
        <p:xfrm>
          <a:off x="894210" y="2148482"/>
          <a:ext cx="3683848" cy="2286000"/>
        </p:xfrm>
        <a:graphic>
          <a:graphicData uri="http://schemas.openxmlformats.org/drawingml/2006/table">
            <a:tbl>
              <a:tblPr>
                <a:tableStyleId>{5C22544A-7EE6-4342-B048-85BDC9FD1C3A}</a:tableStyleId>
              </a:tblPr>
              <a:tblGrid>
                <a:gridCol w="620078">
                  <a:extLst>
                    <a:ext uri="{9D8B030D-6E8A-4147-A177-3AD203B41FA5}">
                      <a16:colId xmlns:a16="http://schemas.microsoft.com/office/drawing/2014/main" val="2945840703"/>
                    </a:ext>
                  </a:extLst>
                </a:gridCol>
                <a:gridCol w="959894">
                  <a:extLst>
                    <a:ext uri="{9D8B030D-6E8A-4147-A177-3AD203B41FA5}">
                      <a16:colId xmlns:a16="http://schemas.microsoft.com/office/drawing/2014/main" val="569291603"/>
                    </a:ext>
                  </a:extLst>
                </a:gridCol>
                <a:gridCol w="1130833">
                  <a:extLst>
                    <a:ext uri="{9D8B030D-6E8A-4147-A177-3AD203B41FA5}">
                      <a16:colId xmlns:a16="http://schemas.microsoft.com/office/drawing/2014/main" val="3369504643"/>
                    </a:ext>
                  </a:extLst>
                </a:gridCol>
                <a:gridCol w="973043">
                  <a:extLst>
                    <a:ext uri="{9D8B030D-6E8A-4147-A177-3AD203B41FA5}">
                      <a16:colId xmlns:a16="http://schemas.microsoft.com/office/drawing/2014/main" val="858987931"/>
                    </a:ext>
                  </a:extLst>
                </a:gridCol>
              </a:tblGrid>
              <a:tr h="333375">
                <a:tc gridSpan="4">
                  <a:txBody>
                    <a:bodyPr/>
                    <a:lstStyle/>
                    <a:p>
                      <a:pPr algn="ctr" fontAlgn="ctr"/>
                      <a:r>
                        <a:rPr lang="hr-HR" sz="1100" b="1" u="none" strike="noStrike" dirty="0">
                          <a:effectLst/>
                        </a:rPr>
                        <a:t>Ulaganje u tehnologiju i ljudske potencijale</a:t>
                      </a:r>
                      <a:endParaRPr lang="hr-HR" sz="1100" b="1" i="0"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hr-HR"/>
                    </a:p>
                  </a:txBody>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262640358"/>
                  </a:ext>
                </a:extLst>
              </a:tr>
              <a:tr h="333375">
                <a:tc>
                  <a:txBody>
                    <a:bodyPr/>
                    <a:lstStyle/>
                    <a:p>
                      <a:pPr algn="l" fontAlgn="b"/>
                      <a:r>
                        <a:rPr lang="hr-HR" sz="1100" u="none" strike="noStrike">
                          <a:effectLst/>
                        </a:rPr>
                        <a:t> </a:t>
                      </a:r>
                      <a:endParaRPr lang="hr-HR"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ctr"/>
                      <a:r>
                        <a:rPr lang="hr-HR" sz="1100" u="none" strike="noStrike">
                          <a:effectLst/>
                        </a:rPr>
                        <a:t>Broj korisnika</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Broj zaposlenika</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Iznos potpore</a:t>
                      </a:r>
                      <a:endParaRPr lang="hr-HR" sz="1100" b="1"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162475092"/>
                  </a:ext>
                </a:extLst>
              </a:tr>
              <a:tr h="295275">
                <a:tc>
                  <a:txBody>
                    <a:bodyPr/>
                    <a:lstStyle/>
                    <a:p>
                      <a:pPr algn="ctr" fontAlgn="ctr"/>
                      <a:r>
                        <a:rPr lang="hr-HR" sz="1100" u="none" strike="noStrike">
                          <a:effectLst/>
                        </a:rPr>
                        <a:t>2019.</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51</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110</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1.153.637,13</a:t>
                      </a:r>
                      <a:endParaRPr lang="hr-H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062462640"/>
                  </a:ext>
                </a:extLst>
              </a:tr>
              <a:tr h="285750">
                <a:tc>
                  <a:txBody>
                    <a:bodyPr/>
                    <a:lstStyle/>
                    <a:p>
                      <a:pPr algn="ctr" fontAlgn="ctr"/>
                      <a:r>
                        <a:rPr lang="hr-HR" sz="1100" u="none" strike="noStrike">
                          <a:effectLst/>
                        </a:rPr>
                        <a:t>2020.</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49</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105</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1.181.697,08</a:t>
                      </a:r>
                      <a:endParaRPr lang="hr-H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948105250"/>
                  </a:ext>
                </a:extLst>
              </a:tr>
              <a:tr h="390525">
                <a:tc>
                  <a:txBody>
                    <a:bodyPr/>
                    <a:lstStyle/>
                    <a:p>
                      <a:pPr algn="ctr" fontAlgn="ctr"/>
                      <a:r>
                        <a:rPr lang="hr-HR" sz="1100" u="none" strike="noStrike">
                          <a:effectLst/>
                        </a:rPr>
                        <a:t>2021.</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53</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124</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1.256.639,18</a:t>
                      </a:r>
                      <a:endParaRPr lang="hr-H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836766541"/>
                  </a:ext>
                </a:extLst>
              </a:tr>
              <a:tr h="323850">
                <a:tc>
                  <a:txBody>
                    <a:bodyPr/>
                    <a:lstStyle/>
                    <a:p>
                      <a:pPr algn="ctr" fontAlgn="ctr"/>
                      <a:r>
                        <a:rPr lang="hr-HR" sz="1100" u="none" strike="noStrike">
                          <a:effectLst/>
                        </a:rPr>
                        <a:t>2022.</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63</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145</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1.329.580,35</a:t>
                      </a:r>
                      <a:endParaRPr lang="hr-H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676747891"/>
                  </a:ext>
                </a:extLst>
              </a:tr>
              <a:tr h="323850">
                <a:tc>
                  <a:txBody>
                    <a:bodyPr/>
                    <a:lstStyle/>
                    <a:p>
                      <a:pPr algn="ctr" fontAlgn="ctr"/>
                      <a:r>
                        <a:rPr lang="hr-HR" sz="1100" b="1" u="none" strike="noStrike">
                          <a:effectLst/>
                        </a:rPr>
                        <a:t>UKUPNO</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b="1" u="none" strike="noStrike">
                          <a:effectLst/>
                        </a:rPr>
                        <a:t>216</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b="1" u="none" strike="noStrike">
                          <a:effectLst/>
                        </a:rPr>
                        <a:t>484</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b="1" u="none" strike="noStrike" dirty="0">
                          <a:effectLst/>
                        </a:rPr>
                        <a:t>   4.921.553,74 </a:t>
                      </a:r>
                      <a:endParaRPr lang="hr-HR" sz="11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095023629"/>
                  </a:ext>
                </a:extLst>
              </a:tr>
            </a:tbl>
          </a:graphicData>
        </a:graphic>
      </p:graphicFrame>
      <p:graphicFrame>
        <p:nvGraphicFramePr>
          <p:cNvPr id="8" name="Tablica 7">
            <a:extLst>
              <a:ext uri="{FF2B5EF4-FFF2-40B4-BE49-F238E27FC236}">
                <a16:creationId xmlns:a16="http://schemas.microsoft.com/office/drawing/2014/main" id="{006D6726-A729-8220-A524-C5A3F0F42AF9}"/>
              </a:ext>
            </a:extLst>
          </p:cNvPr>
          <p:cNvGraphicFramePr>
            <a:graphicFrameLocks noGrp="1"/>
          </p:cNvGraphicFramePr>
          <p:nvPr/>
        </p:nvGraphicFramePr>
        <p:xfrm>
          <a:off x="5094165" y="2148482"/>
          <a:ext cx="3683848" cy="2066925"/>
        </p:xfrm>
        <a:graphic>
          <a:graphicData uri="http://schemas.openxmlformats.org/drawingml/2006/table">
            <a:tbl>
              <a:tblPr>
                <a:tableStyleId>{5C22544A-7EE6-4342-B048-85BDC9FD1C3A}</a:tableStyleId>
              </a:tblPr>
              <a:tblGrid>
                <a:gridCol w="620078">
                  <a:extLst>
                    <a:ext uri="{9D8B030D-6E8A-4147-A177-3AD203B41FA5}">
                      <a16:colId xmlns:a16="http://schemas.microsoft.com/office/drawing/2014/main" val="2946734194"/>
                    </a:ext>
                  </a:extLst>
                </a:gridCol>
                <a:gridCol w="959894">
                  <a:extLst>
                    <a:ext uri="{9D8B030D-6E8A-4147-A177-3AD203B41FA5}">
                      <a16:colId xmlns:a16="http://schemas.microsoft.com/office/drawing/2014/main" val="2856636909"/>
                    </a:ext>
                  </a:extLst>
                </a:gridCol>
                <a:gridCol w="1130833">
                  <a:extLst>
                    <a:ext uri="{9D8B030D-6E8A-4147-A177-3AD203B41FA5}">
                      <a16:colId xmlns:a16="http://schemas.microsoft.com/office/drawing/2014/main" val="1717276691"/>
                    </a:ext>
                  </a:extLst>
                </a:gridCol>
                <a:gridCol w="973043">
                  <a:extLst>
                    <a:ext uri="{9D8B030D-6E8A-4147-A177-3AD203B41FA5}">
                      <a16:colId xmlns:a16="http://schemas.microsoft.com/office/drawing/2014/main" val="3639768525"/>
                    </a:ext>
                  </a:extLst>
                </a:gridCol>
              </a:tblGrid>
              <a:tr h="285750">
                <a:tc gridSpan="4">
                  <a:txBody>
                    <a:bodyPr/>
                    <a:lstStyle/>
                    <a:p>
                      <a:pPr algn="ctr" fontAlgn="ctr"/>
                      <a:r>
                        <a:rPr lang="hr-HR" sz="1100" b="1" u="none" strike="noStrike" dirty="0">
                          <a:effectLst/>
                        </a:rPr>
                        <a:t>Novi poduzetnici</a:t>
                      </a:r>
                      <a:endParaRPr lang="hr-HR" sz="1100" b="1" i="0" u="none" strike="noStrike" dirty="0">
                        <a:solidFill>
                          <a:srgbClr val="000000"/>
                        </a:solidFill>
                        <a:effectLst/>
                        <a:latin typeface="Calibri" panose="020F0502020204030204" pitchFamily="34" charset="0"/>
                      </a:endParaRPr>
                    </a:p>
                  </a:txBody>
                  <a:tcPr marL="7620" marR="7620" marT="7620" marB="0" anchor="ctr"/>
                </a:tc>
                <a:tc hMerge="1">
                  <a:txBody>
                    <a:bodyPr/>
                    <a:lstStyle/>
                    <a:p>
                      <a:endParaRPr lang="hr-HR"/>
                    </a:p>
                  </a:txBody>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2015647910"/>
                  </a:ext>
                </a:extLst>
              </a:tr>
              <a:tr h="314325">
                <a:tc>
                  <a:txBody>
                    <a:bodyPr/>
                    <a:lstStyle/>
                    <a:p>
                      <a:pPr algn="l" fontAlgn="b"/>
                      <a:r>
                        <a:rPr lang="hr-HR" sz="1100" u="none" strike="noStrike">
                          <a:effectLst/>
                        </a:rPr>
                        <a:t> </a:t>
                      </a:r>
                      <a:endParaRPr lang="hr-HR" sz="11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ctr"/>
                      <a:r>
                        <a:rPr lang="hr-HR" sz="1100" u="none" strike="noStrike">
                          <a:effectLst/>
                        </a:rPr>
                        <a:t>Broj korisnika</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Broj zaposlenika</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Iznos potpore</a:t>
                      </a:r>
                      <a:endParaRPr lang="hr-HR" sz="1100" b="1"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225533344"/>
                  </a:ext>
                </a:extLst>
              </a:tr>
              <a:tr h="285750">
                <a:tc>
                  <a:txBody>
                    <a:bodyPr/>
                    <a:lstStyle/>
                    <a:p>
                      <a:pPr algn="ctr" fontAlgn="ctr"/>
                      <a:r>
                        <a:rPr lang="hr-HR" sz="1100" u="none" strike="noStrike">
                          <a:effectLst/>
                        </a:rPr>
                        <a:t>2019.</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45</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60</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127.794,00</a:t>
                      </a:r>
                      <a:endParaRPr lang="hr-H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195420712"/>
                  </a:ext>
                </a:extLst>
              </a:tr>
              <a:tr h="295275">
                <a:tc>
                  <a:txBody>
                    <a:bodyPr/>
                    <a:lstStyle/>
                    <a:p>
                      <a:pPr algn="ctr" fontAlgn="ctr"/>
                      <a:r>
                        <a:rPr lang="hr-HR" sz="1100" u="none" strike="noStrike">
                          <a:effectLst/>
                        </a:rPr>
                        <a:t>2020.</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26</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43</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122.988,99</a:t>
                      </a:r>
                      <a:endParaRPr lang="hr-H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823797169"/>
                  </a:ext>
                </a:extLst>
              </a:tr>
              <a:tr h="295275">
                <a:tc>
                  <a:txBody>
                    <a:bodyPr/>
                    <a:lstStyle/>
                    <a:p>
                      <a:pPr algn="ctr" fontAlgn="ctr"/>
                      <a:r>
                        <a:rPr lang="hr-HR" sz="1100" u="none" strike="noStrike">
                          <a:effectLst/>
                        </a:rPr>
                        <a:t>2021.</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37</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42</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182.203,19</a:t>
                      </a:r>
                      <a:endParaRPr lang="hr-H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29286824"/>
                  </a:ext>
                </a:extLst>
              </a:tr>
              <a:tr h="295275">
                <a:tc>
                  <a:txBody>
                    <a:bodyPr/>
                    <a:lstStyle/>
                    <a:p>
                      <a:pPr algn="ctr" fontAlgn="ctr"/>
                      <a:r>
                        <a:rPr lang="hr-HR" sz="1100" u="none" strike="noStrike">
                          <a:effectLst/>
                        </a:rPr>
                        <a:t>2022.</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46</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80</a:t>
                      </a:r>
                      <a:endParaRPr lang="hr-HR"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u="none" strike="noStrike">
                          <a:effectLst/>
                        </a:rPr>
                        <a:t>228.534,45</a:t>
                      </a:r>
                      <a:endParaRPr lang="hr-HR"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13671798"/>
                  </a:ext>
                </a:extLst>
              </a:tr>
              <a:tr h="295275">
                <a:tc>
                  <a:txBody>
                    <a:bodyPr/>
                    <a:lstStyle/>
                    <a:p>
                      <a:pPr algn="ctr" fontAlgn="ctr"/>
                      <a:r>
                        <a:rPr lang="hr-HR" sz="1100" b="1" u="none" strike="noStrike">
                          <a:effectLst/>
                        </a:rPr>
                        <a:t>UKUPNO</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b="1" u="none" strike="noStrike">
                          <a:effectLst/>
                        </a:rPr>
                        <a:t>154</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b="1" u="none" strike="noStrike">
                          <a:effectLst/>
                        </a:rPr>
                        <a:t>225</a:t>
                      </a:r>
                      <a:endParaRPr lang="hr-HR" sz="1100" b="1"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ctr"/>
                      <a:r>
                        <a:rPr lang="hr-HR" sz="1100" b="1" u="none" strike="noStrike" dirty="0">
                          <a:effectLst/>
                        </a:rPr>
                        <a:t>      661.520,63 </a:t>
                      </a:r>
                      <a:endParaRPr lang="hr-HR" sz="11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163166390"/>
                  </a:ext>
                </a:extLst>
              </a:tr>
            </a:tbl>
          </a:graphicData>
        </a:graphic>
      </p:graphicFrame>
    </p:spTree>
    <p:extLst>
      <p:ext uri="{BB962C8B-B14F-4D97-AF65-F5344CB8AC3E}">
        <p14:creationId xmlns:p14="http://schemas.microsoft.com/office/powerpoint/2010/main" val="2188993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116540" y="609600"/>
            <a:ext cx="10748683" cy="707886"/>
          </a:xfrm>
          <a:prstGeom prst="rect">
            <a:avLst/>
          </a:prstGeom>
          <a:noFill/>
        </p:spPr>
        <p:txBody>
          <a:bodyPr wrap="square" rtlCol="0">
            <a:spAutoFit/>
          </a:bodyPr>
          <a:lstStyle/>
          <a:p>
            <a:pPr algn="ctr"/>
            <a:r>
              <a:rPr lang="hr-HR" sz="4000" b="1" dirty="0">
                <a:latin typeface="Calibri" panose="020F0502020204030204" pitchFamily="34" charset="0"/>
                <a:ea typeface="Calibri" panose="020F0502020204030204" pitchFamily="34" charset="0"/>
                <a:cs typeface="Calibri" panose="020F0502020204030204" pitchFamily="34" charset="0"/>
              </a:rPr>
              <a:t>RAZVOJ PROGRAMA POTICANJA</a:t>
            </a:r>
          </a:p>
        </p:txBody>
      </p:sp>
      <p:sp>
        <p:nvSpPr>
          <p:cNvPr id="3" name="TekstniOkvir 2">
            <a:extLst>
              <a:ext uri="{FF2B5EF4-FFF2-40B4-BE49-F238E27FC236}">
                <a16:creationId xmlns:a16="http://schemas.microsoft.com/office/drawing/2014/main" id="{0C353E0C-0AA5-42A1-9C23-38AC52716104}"/>
              </a:ext>
            </a:extLst>
          </p:cNvPr>
          <p:cNvSpPr txBox="1"/>
          <p:nvPr/>
        </p:nvSpPr>
        <p:spPr>
          <a:xfrm>
            <a:off x="739807" y="1379041"/>
            <a:ext cx="10470060" cy="4305474"/>
          </a:xfrm>
          <a:prstGeom prst="rect">
            <a:avLst/>
          </a:prstGeom>
          <a:noFill/>
        </p:spPr>
        <p:txBody>
          <a:bodyPr wrap="square" rtlCol="0">
            <a:spAutoFit/>
          </a:bodyPr>
          <a:lstStyle/>
          <a:p>
            <a:pPr>
              <a:lnSpc>
                <a:spcPct val="150000"/>
              </a:lnSpc>
            </a:pPr>
            <a:r>
              <a:rPr lang="hr-HR" sz="1600" b="1" dirty="0">
                <a:latin typeface="Arial" panose="020B0604020202020204" pitchFamily="34" charset="0"/>
                <a:cs typeface="Arial" panose="020B0604020202020204" pitchFamily="34" charset="0"/>
              </a:rPr>
              <a:t>PROGRAM POTICANJA PODUZETNIŠTVA</a:t>
            </a:r>
          </a:p>
          <a:p>
            <a:pPr>
              <a:lnSpc>
                <a:spcPct val="150000"/>
              </a:lnSpc>
            </a:pPr>
            <a:r>
              <a:rPr lang="hr-HR" sz="1200" dirty="0">
                <a:latin typeface="Arial" panose="020B0604020202020204" pitchFamily="34" charset="0"/>
                <a:cs typeface="Arial" panose="020B0604020202020204" pitchFamily="34" charset="0"/>
              </a:rPr>
              <a:t>2019. </a:t>
            </a:r>
          </a:p>
          <a:p>
            <a:pPr>
              <a:lnSpc>
                <a:spcPct val="150000"/>
              </a:lnSpc>
            </a:pPr>
            <a:r>
              <a:rPr lang="hr-HR" sz="1200" dirty="0">
                <a:latin typeface="Arial" panose="020B0604020202020204" pitchFamily="34" charset="0"/>
                <a:cs typeface="Arial" panose="020B0604020202020204" pitchFamily="34" charset="0"/>
              </a:rPr>
              <a:t>MJERA 1 – Ulaganje u tehnologiju i ljudske potencijale – 80% do 30.000,00 kn, povećanje bruto II plaće zaposlenima 10%</a:t>
            </a:r>
          </a:p>
          <a:p>
            <a:pPr>
              <a:lnSpc>
                <a:spcPct val="150000"/>
              </a:lnSpc>
            </a:pPr>
            <a:r>
              <a:rPr lang="hr-HR" sz="1200" dirty="0">
                <a:latin typeface="Arial" panose="020B0604020202020204" pitchFamily="34" charset="0"/>
                <a:cs typeface="Arial" panose="020B0604020202020204" pitchFamily="34" charset="0"/>
              </a:rPr>
              <a:t>MJERA 2 – Novi poduzetnici – 3.000,00 kuna (bez PDV), minimalno jedna zaposlena osoba</a:t>
            </a:r>
          </a:p>
          <a:p>
            <a:pPr>
              <a:lnSpc>
                <a:spcPct val="150000"/>
              </a:lnSpc>
            </a:pPr>
            <a:endParaRPr lang="hr-HR" sz="1200" dirty="0">
              <a:latin typeface="Arial" panose="020B0604020202020204" pitchFamily="34" charset="0"/>
              <a:cs typeface="Arial" panose="020B0604020202020204" pitchFamily="34" charset="0"/>
            </a:endParaRPr>
          </a:p>
          <a:p>
            <a:pPr>
              <a:lnSpc>
                <a:spcPct val="150000"/>
              </a:lnSpc>
            </a:pPr>
            <a:r>
              <a:rPr lang="hr-HR" sz="1200" dirty="0">
                <a:latin typeface="Arial" panose="020B0604020202020204" pitchFamily="34" charset="0"/>
                <a:cs typeface="Arial" panose="020B0604020202020204" pitchFamily="34" charset="0"/>
              </a:rPr>
              <a:t>2020. </a:t>
            </a:r>
          </a:p>
          <a:p>
            <a:pPr>
              <a:lnSpc>
                <a:spcPct val="150000"/>
              </a:lnSpc>
            </a:pPr>
            <a:r>
              <a:rPr lang="hr-HR" sz="1200" dirty="0">
                <a:latin typeface="Arial" panose="020B0604020202020204" pitchFamily="34" charset="0"/>
                <a:cs typeface="Arial" panose="020B0604020202020204" pitchFamily="34" charset="0"/>
              </a:rPr>
              <a:t>MJERA 1 – Ulaganje u tehnologiju i ljudske potencijale – 80% do 30.000,00 kn, povećanje bruto II plaće zaposlenima 10%</a:t>
            </a:r>
          </a:p>
          <a:p>
            <a:pPr>
              <a:lnSpc>
                <a:spcPct val="150000"/>
              </a:lnSpc>
            </a:pPr>
            <a:r>
              <a:rPr lang="hr-HR" sz="1200" dirty="0">
                <a:latin typeface="Arial" panose="020B0604020202020204" pitchFamily="34" charset="0"/>
                <a:cs typeface="Arial" panose="020B0604020202020204" pitchFamily="34" charset="0"/>
              </a:rPr>
              <a:t>MJERA 2 – Novi poduzetnici – 100%, 5.000,00 kuna (bez PDV), minimalno jedna zaposlena osoba</a:t>
            </a:r>
          </a:p>
          <a:p>
            <a:pPr>
              <a:lnSpc>
                <a:spcPct val="150000"/>
              </a:lnSpc>
            </a:pPr>
            <a:r>
              <a:rPr lang="hr-HR" sz="1200" dirty="0">
                <a:latin typeface="Arial" panose="020B0604020202020204" pitchFamily="34" charset="0"/>
                <a:cs typeface="Arial" panose="020B0604020202020204" pitchFamily="34" charset="0"/>
              </a:rPr>
              <a:t>MJERA 6 – Poduzetnički inkubator</a:t>
            </a:r>
          </a:p>
          <a:p>
            <a:pPr>
              <a:lnSpc>
                <a:spcPct val="150000"/>
              </a:lnSpc>
            </a:pPr>
            <a:endParaRPr lang="hr-HR" sz="1200" dirty="0">
              <a:latin typeface="Arial" panose="020B0604020202020204" pitchFamily="34" charset="0"/>
              <a:cs typeface="Arial" panose="020B0604020202020204" pitchFamily="34" charset="0"/>
            </a:endParaRPr>
          </a:p>
          <a:p>
            <a:pPr>
              <a:lnSpc>
                <a:spcPct val="150000"/>
              </a:lnSpc>
            </a:pPr>
            <a:r>
              <a:rPr lang="hr-HR" sz="1200" dirty="0">
                <a:latin typeface="Arial" panose="020B0604020202020204" pitchFamily="34" charset="0"/>
                <a:cs typeface="Arial" panose="020B0604020202020204" pitchFamily="34" charset="0"/>
              </a:rPr>
              <a:t>2021. </a:t>
            </a:r>
          </a:p>
          <a:p>
            <a:pPr>
              <a:lnSpc>
                <a:spcPct val="150000"/>
              </a:lnSpc>
            </a:pPr>
            <a:r>
              <a:rPr lang="hr-HR" sz="1200" dirty="0">
                <a:latin typeface="Arial" panose="020B0604020202020204" pitchFamily="34" charset="0"/>
                <a:cs typeface="Arial" panose="020B0604020202020204" pitchFamily="34" charset="0"/>
              </a:rPr>
              <a:t>MJERA 1 – Ulaganje u tehnologiju i ljudske potencijale – 80% do 30.000,00 kn, povećanje bruto II plaće zaposlenima 10%</a:t>
            </a:r>
          </a:p>
          <a:p>
            <a:pPr>
              <a:lnSpc>
                <a:spcPct val="150000"/>
              </a:lnSpc>
            </a:pPr>
            <a:r>
              <a:rPr lang="hr-HR" sz="1200" dirty="0">
                <a:latin typeface="Arial" panose="020B0604020202020204" pitchFamily="34" charset="0"/>
                <a:cs typeface="Arial" panose="020B0604020202020204" pitchFamily="34" charset="0"/>
              </a:rPr>
              <a:t>MJERA 2 – Novi poduzetnici – 100%, 5.000,00 kuna (s PDV), minimalno jedna zaposlena osoba</a:t>
            </a:r>
          </a:p>
          <a:p>
            <a:pPr>
              <a:lnSpc>
                <a:spcPct val="150000"/>
              </a:lnSpc>
            </a:pPr>
            <a:r>
              <a:rPr lang="hr-HR" sz="1200" dirty="0">
                <a:latin typeface="Arial" panose="020B0604020202020204" pitchFamily="34" charset="0"/>
                <a:cs typeface="Arial" panose="020B0604020202020204" pitchFamily="34" charset="0"/>
              </a:rPr>
              <a:t>MJERA 6 – Poduzetnički inkubator</a:t>
            </a:r>
          </a:p>
          <a:p>
            <a:pPr>
              <a:lnSpc>
                <a:spcPct val="150000"/>
              </a:lnSpc>
            </a:pPr>
            <a:r>
              <a:rPr lang="hr-HR" sz="1200" dirty="0">
                <a:latin typeface="Arial" panose="020B0604020202020204" pitchFamily="34" charset="0"/>
                <a:cs typeface="Arial" panose="020B0604020202020204" pitchFamily="34" charset="0"/>
              </a:rPr>
              <a:t>MJERA 7 – Pomoć poduzetnicima s teškoća u poslovanju uzrokovanog korona virusom</a:t>
            </a:r>
            <a:endParaRPr lang="hr-H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0121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116540" y="609600"/>
            <a:ext cx="10748683" cy="707886"/>
          </a:xfrm>
          <a:prstGeom prst="rect">
            <a:avLst/>
          </a:prstGeom>
          <a:noFill/>
        </p:spPr>
        <p:txBody>
          <a:bodyPr wrap="square" rtlCol="0">
            <a:spAutoFit/>
          </a:bodyPr>
          <a:lstStyle/>
          <a:p>
            <a:pPr algn="ctr"/>
            <a:r>
              <a:rPr lang="hr-HR" sz="4000" b="1" dirty="0">
                <a:latin typeface="Calibri" panose="020F0502020204030204" pitchFamily="34" charset="0"/>
                <a:ea typeface="Calibri" panose="020F0502020204030204" pitchFamily="34" charset="0"/>
                <a:cs typeface="Calibri" panose="020F0502020204030204" pitchFamily="34" charset="0"/>
              </a:rPr>
              <a:t>TRENUTNO STANJE GOSPODARSTVA</a:t>
            </a:r>
          </a:p>
        </p:txBody>
      </p:sp>
      <p:sp>
        <p:nvSpPr>
          <p:cNvPr id="3" name="TekstniOkvir 2">
            <a:extLst>
              <a:ext uri="{FF2B5EF4-FFF2-40B4-BE49-F238E27FC236}">
                <a16:creationId xmlns:a16="http://schemas.microsoft.com/office/drawing/2014/main" id="{0C353E0C-0AA5-42A1-9C23-38AC52716104}"/>
              </a:ext>
            </a:extLst>
          </p:cNvPr>
          <p:cNvSpPr txBox="1"/>
          <p:nvPr/>
        </p:nvSpPr>
        <p:spPr>
          <a:xfrm>
            <a:off x="739807" y="1379041"/>
            <a:ext cx="10470060" cy="5217326"/>
          </a:xfrm>
          <a:prstGeom prst="rect">
            <a:avLst/>
          </a:prstGeom>
          <a:noFill/>
        </p:spPr>
        <p:txBody>
          <a:bodyPr wrap="square" rtlCol="0">
            <a:spAutoFit/>
          </a:bodyPr>
          <a:lstStyle/>
          <a:p>
            <a:pPr>
              <a:lnSpc>
                <a:spcPct val="150000"/>
              </a:lnSpc>
            </a:pPr>
            <a:r>
              <a:rPr lang="hr-HR" sz="1600" b="1" dirty="0">
                <a:latin typeface="Arial" panose="020B0604020202020204" pitchFamily="34" charset="0"/>
                <a:cs typeface="Arial" panose="020B0604020202020204" pitchFamily="34" charset="0"/>
              </a:rPr>
              <a:t>KREIRANJE MJERA</a:t>
            </a:r>
          </a:p>
          <a:p>
            <a:pPr>
              <a:lnSpc>
                <a:spcPct val="150000"/>
              </a:lnSpc>
            </a:pPr>
            <a:endParaRPr lang="hr-HR" sz="1600" b="1" dirty="0">
              <a:latin typeface="Arial" panose="020B0604020202020204" pitchFamily="34" charset="0"/>
              <a:cs typeface="Arial" panose="020B0604020202020204" pitchFamily="34" charset="0"/>
            </a:endParaRPr>
          </a:p>
          <a:p>
            <a:pPr>
              <a:lnSpc>
                <a:spcPct val="150000"/>
              </a:lnSpc>
            </a:pPr>
            <a:r>
              <a:rPr lang="hr-HR" sz="1600" b="1" dirty="0">
                <a:latin typeface="Arial" panose="020B0604020202020204" pitchFamily="34" charset="0"/>
                <a:cs typeface="Arial" panose="020B0604020202020204" pitchFamily="34" charset="0"/>
              </a:rPr>
              <a:t>PROBLEM: Prosječna mjesečna neto plaća u mikro subjektima 2018. 3.428,20 kn </a:t>
            </a:r>
            <a:r>
              <a:rPr lang="hr-HR" sz="1600" b="1" dirty="0">
                <a:solidFill>
                  <a:srgbClr val="92D050"/>
                </a:solidFill>
                <a:latin typeface="Arial" panose="020B0604020202020204" pitchFamily="34" charset="0"/>
                <a:cs typeface="Arial" panose="020B0604020202020204" pitchFamily="34" charset="0"/>
              </a:rPr>
              <a:t>(*2022. 4.219,32 kn +23%) </a:t>
            </a:r>
          </a:p>
          <a:p>
            <a:pPr>
              <a:lnSpc>
                <a:spcPct val="150000"/>
              </a:lnSpc>
            </a:pPr>
            <a:r>
              <a:rPr lang="hr-HR" sz="1600" b="1" dirty="0">
                <a:latin typeface="Arial" panose="020B0604020202020204" pitchFamily="34" charset="0"/>
                <a:cs typeface="Arial" panose="020B0604020202020204" pitchFamily="34" charset="0"/>
              </a:rPr>
              <a:t>Ukupan broj poduzetnika u Vinkovcima: 1.412 poslovnih subjekata</a:t>
            </a:r>
          </a:p>
          <a:p>
            <a:pPr>
              <a:lnSpc>
                <a:spcPct val="150000"/>
              </a:lnSpc>
            </a:pPr>
            <a:r>
              <a:rPr lang="hr-HR" sz="1600" b="1" dirty="0">
                <a:latin typeface="Arial" panose="020B0604020202020204" pitchFamily="34" charset="0"/>
                <a:cs typeface="Arial" panose="020B0604020202020204" pitchFamily="34" charset="0"/>
              </a:rPr>
              <a:t>Dosadašnja raspoloživa sredstva po poduzetniku: 30.000,00 kn</a:t>
            </a:r>
          </a:p>
          <a:p>
            <a:pPr>
              <a:lnSpc>
                <a:spcPct val="150000"/>
              </a:lnSpc>
            </a:pPr>
            <a:r>
              <a:rPr lang="hr-HR" sz="1600" b="1" dirty="0">
                <a:latin typeface="Arial" panose="020B0604020202020204" pitchFamily="34" charset="0"/>
                <a:cs typeface="Arial" panose="020B0604020202020204" pitchFamily="34" charset="0"/>
              </a:rPr>
              <a:t>UKUPNE POTREBE: </a:t>
            </a:r>
            <a:r>
              <a:rPr lang="hr-HR" sz="1600" b="1" dirty="0">
                <a:solidFill>
                  <a:srgbClr val="FF0000"/>
                </a:solidFill>
                <a:latin typeface="Arial" panose="020B0604020202020204" pitchFamily="34" charset="0"/>
                <a:cs typeface="Arial" panose="020B0604020202020204" pitchFamily="34" charset="0"/>
              </a:rPr>
              <a:t>42.360.000,00 KN </a:t>
            </a:r>
          </a:p>
          <a:p>
            <a:pPr>
              <a:lnSpc>
                <a:spcPct val="150000"/>
              </a:lnSpc>
            </a:pPr>
            <a:r>
              <a:rPr lang="hr-HR" sz="1600" b="1" dirty="0">
                <a:latin typeface="Arial" panose="020B0604020202020204" pitchFamily="34" charset="0"/>
                <a:cs typeface="Arial" panose="020B0604020202020204" pitchFamily="34" charset="0"/>
              </a:rPr>
              <a:t>OSIGURANO U PRORAČUNU: 1.300.000,00 KN</a:t>
            </a:r>
          </a:p>
          <a:p>
            <a:pPr>
              <a:lnSpc>
                <a:spcPct val="150000"/>
              </a:lnSpc>
            </a:pPr>
            <a:endParaRPr lang="hr-HR" sz="1600" b="1" dirty="0">
              <a:latin typeface="Arial" panose="020B0604020202020204" pitchFamily="34" charset="0"/>
              <a:cs typeface="Arial" panose="020B0604020202020204" pitchFamily="34" charset="0"/>
            </a:endParaRPr>
          </a:p>
          <a:p>
            <a:pPr>
              <a:lnSpc>
                <a:spcPct val="150000"/>
              </a:lnSpc>
            </a:pPr>
            <a:r>
              <a:rPr lang="hr-HR" sz="1600" b="1" dirty="0">
                <a:latin typeface="Arial" panose="020B0604020202020204" pitchFamily="34" charset="0"/>
                <a:cs typeface="Arial" panose="020B0604020202020204" pitchFamily="34" charset="0"/>
              </a:rPr>
              <a:t>FORMIRANJE KRITERIJA:</a:t>
            </a:r>
          </a:p>
          <a:p>
            <a:pPr marL="285750" indent="-285750">
              <a:lnSpc>
                <a:spcPct val="150000"/>
              </a:lnSpc>
              <a:buFontTx/>
              <a:buChar char="-"/>
            </a:pPr>
            <a:r>
              <a:rPr lang="hr-HR" sz="1600" b="1" dirty="0">
                <a:latin typeface="Arial" panose="020B0604020202020204" pitchFamily="34" charset="0"/>
                <a:cs typeface="Arial" panose="020B0604020202020204" pitchFamily="34" charset="0"/>
              </a:rPr>
              <a:t>Životni vijek od minimalno 12 mjeseci</a:t>
            </a:r>
          </a:p>
          <a:p>
            <a:pPr marL="285750" indent="-285750">
              <a:lnSpc>
                <a:spcPct val="150000"/>
              </a:lnSpc>
              <a:buFontTx/>
              <a:buChar char="-"/>
            </a:pPr>
            <a:r>
              <a:rPr lang="hr-HR" sz="1600" b="1" dirty="0">
                <a:latin typeface="Arial" panose="020B0604020202020204" pitchFamily="34" charset="0"/>
                <a:cs typeface="Arial" panose="020B0604020202020204" pitchFamily="34" charset="0"/>
              </a:rPr>
              <a:t>Minimalno jedna zaposlena osoba na puno radno vrijeme</a:t>
            </a:r>
          </a:p>
          <a:p>
            <a:pPr marL="285750" indent="-285750">
              <a:lnSpc>
                <a:spcPct val="150000"/>
              </a:lnSpc>
              <a:buFontTx/>
              <a:buChar char="-"/>
            </a:pPr>
            <a:r>
              <a:rPr lang="hr-HR" sz="1600" b="1" dirty="0">
                <a:latin typeface="Arial" panose="020B0604020202020204" pitchFamily="34" charset="0"/>
                <a:cs typeface="Arial" panose="020B0604020202020204" pitchFamily="34" charset="0"/>
              </a:rPr>
              <a:t>Poslovna aktivnost i ulaganje provodi se na području Vinkovaca i Mirkovaca</a:t>
            </a:r>
          </a:p>
          <a:p>
            <a:pPr marL="285750" indent="-285750">
              <a:lnSpc>
                <a:spcPct val="150000"/>
              </a:lnSpc>
              <a:buFontTx/>
              <a:buChar char="-"/>
            </a:pPr>
            <a:r>
              <a:rPr lang="hr-HR" sz="1600" b="1" dirty="0">
                <a:latin typeface="Arial" panose="020B0604020202020204" pitchFamily="34" charset="0"/>
                <a:cs typeface="Arial" panose="020B0604020202020204" pitchFamily="34" charset="0"/>
              </a:rPr>
              <a:t>Mikro poduzetnici</a:t>
            </a:r>
          </a:p>
          <a:p>
            <a:pPr>
              <a:lnSpc>
                <a:spcPct val="150000"/>
              </a:lnSpc>
            </a:pPr>
            <a:endParaRPr lang="hr-H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8301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116540" y="609600"/>
            <a:ext cx="10748683" cy="707886"/>
          </a:xfrm>
          <a:prstGeom prst="rect">
            <a:avLst/>
          </a:prstGeom>
          <a:noFill/>
        </p:spPr>
        <p:txBody>
          <a:bodyPr wrap="square" rtlCol="0">
            <a:spAutoFit/>
          </a:bodyPr>
          <a:lstStyle/>
          <a:p>
            <a:pPr algn="ctr"/>
            <a:r>
              <a:rPr lang="pt-BR" sz="4000" b="1" dirty="0">
                <a:latin typeface="Calibri" panose="020F0502020204030204" pitchFamily="34" charset="0"/>
                <a:ea typeface="Calibri" panose="020F0502020204030204" pitchFamily="34" charset="0"/>
                <a:cs typeface="Calibri" panose="020F0502020204030204" pitchFamily="34" charset="0"/>
              </a:rPr>
              <a:t>PROGRAM POTICANJA PODUZETNIŠTVA</a:t>
            </a:r>
            <a:endParaRPr lang="hr-HR" sz="40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TekstniOkvir 2">
            <a:extLst>
              <a:ext uri="{FF2B5EF4-FFF2-40B4-BE49-F238E27FC236}">
                <a16:creationId xmlns:a16="http://schemas.microsoft.com/office/drawing/2014/main" id="{0C353E0C-0AA5-42A1-9C23-38AC52716104}"/>
              </a:ext>
            </a:extLst>
          </p:cNvPr>
          <p:cNvSpPr txBox="1"/>
          <p:nvPr/>
        </p:nvSpPr>
        <p:spPr>
          <a:xfrm>
            <a:off x="739807" y="1379041"/>
            <a:ext cx="10470060" cy="2943306"/>
          </a:xfrm>
          <a:prstGeom prst="rect">
            <a:avLst/>
          </a:prstGeom>
          <a:noFill/>
        </p:spPr>
        <p:txBody>
          <a:bodyPr wrap="square" rtlCol="0">
            <a:spAutoFit/>
          </a:bodyPr>
          <a:lstStyle/>
          <a:p>
            <a:pPr indent="449580">
              <a:lnSpc>
                <a:spcPct val="107000"/>
              </a:lnSpc>
              <a:spcAft>
                <a:spcPts val="800"/>
              </a:spcAft>
            </a:pPr>
            <a:r>
              <a:rPr lang="hr-HR" sz="1800" dirty="0">
                <a:effectLst/>
                <a:latin typeface="Arial" panose="020B0604020202020204" pitchFamily="34" charset="0"/>
                <a:ea typeface="Calibri" panose="020F0502020204030204" pitchFamily="34" charset="0"/>
                <a:cs typeface="Arial" panose="020B0604020202020204" pitchFamily="34" charset="0"/>
              </a:rPr>
              <a:t>MJERE:</a:t>
            </a:r>
          </a:p>
          <a:p>
            <a:pPr>
              <a:lnSpc>
                <a:spcPct val="107000"/>
              </a:lnSpc>
              <a:spcAft>
                <a:spcPts val="800"/>
              </a:spcAft>
            </a:pPr>
            <a:r>
              <a:rPr lang="hr-HR" sz="1800" dirty="0">
                <a:effectLst/>
                <a:latin typeface="Arial" panose="020B0604020202020204" pitchFamily="34" charset="0"/>
                <a:ea typeface="Calibri" panose="020F0502020204030204" pitchFamily="34" charset="0"/>
                <a:cs typeface="Arial" panose="020B0604020202020204" pitchFamily="34" charset="0"/>
              </a:rPr>
              <a:t> </a:t>
            </a:r>
          </a:p>
          <a:p>
            <a:pPr marL="342900" lvl="0" indent="-342900">
              <a:lnSpc>
                <a:spcPct val="107000"/>
              </a:lnSpc>
              <a:buFont typeface="+mj-lt"/>
              <a:buAutoNum type="arabicPeriod"/>
            </a:pPr>
            <a:r>
              <a:rPr lang="hr-HR" sz="1800" dirty="0">
                <a:effectLst/>
                <a:latin typeface="Arial" panose="020B0604020202020204" pitchFamily="34" charset="0"/>
                <a:ea typeface="Calibri" panose="020F0502020204030204" pitchFamily="34" charset="0"/>
                <a:cs typeface="Arial" panose="020B0604020202020204" pitchFamily="34" charset="0"/>
              </a:rPr>
              <a:t>Ulaganje u tehnologiju i ljudske potencijale</a:t>
            </a:r>
          </a:p>
          <a:p>
            <a:pPr marL="342900" lvl="0" indent="-342900">
              <a:lnSpc>
                <a:spcPct val="107000"/>
              </a:lnSpc>
              <a:buFont typeface="+mj-lt"/>
              <a:buAutoNum type="arabicPeriod"/>
            </a:pPr>
            <a:r>
              <a:rPr lang="hr-HR" sz="1800" dirty="0">
                <a:effectLst/>
                <a:latin typeface="Arial" panose="020B0604020202020204" pitchFamily="34" charset="0"/>
                <a:ea typeface="Calibri" panose="020F0502020204030204" pitchFamily="34" charset="0"/>
                <a:cs typeface="Arial" panose="020B0604020202020204" pitchFamily="34" charset="0"/>
              </a:rPr>
              <a:t>Novi poduzetnici</a:t>
            </a:r>
          </a:p>
          <a:p>
            <a:pPr marL="342900" lvl="0" indent="-342900">
              <a:lnSpc>
                <a:spcPct val="107000"/>
              </a:lnSpc>
              <a:buFont typeface="+mj-lt"/>
              <a:buAutoNum type="arabicPeriod"/>
            </a:pPr>
            <a:r>
              <a:rPr lang="hr-HR" sz="1800" dirty="0">
                <a:effectLst/>
                <a:latin typeface="Arial" panose="020B0604020202020204" pitchFamily="34" charset="0"/>
                <a:ea typeface="Calibri" panose="020F0502020204030204" pitchFamily="34" charset="0"/>
                <a:cs typeface="Arial" panose="020B0604020202020204" pitchFamily="34" charset="0"/>
              </a:rPr>
              <a:t>Subvencija priključka na komunalno vodne građevine postojećih poduzetnika</a:t>
            </a:r>
          </a:p>
          <a:p>
            <a:pPr marL="342900" lvl="0" indent="-342900">
              <a:lnSpc>
                <a:spcPct val="107000"/>
              </a:lnSpc>
              <a:buFont typeface="+mj-lt"/>
              <a:buAutoNum type="arabicPeriod"/>
            </a:pPr>
            <a:r>
              <a:rPr lang="hr-HR" sz="1800" dirty="0">
                <a:effectLst/>
                <a:latin typeface="Arial" panose="020B0604020202020204" pitchFamily="34" charset="0"/>
                <a:ea typeface="Calibri" panose="020F0502020204030204" pitchFamily="34" charset="0"/>
                <a:cs typeface="Arial" panose="020B0604020202020204" pitchFamily="34" charset="0"/>
              </a:rPr>
              <a:t>Subvencija kamata kredita i zajmova za poduzetnike</a:t>
            </a:r>
          </a:p>
          <a:p>
            <a:pPr marL="342900" lvl="0" indent="-342900">
              <a:lnSpc>
                <a:spcPct val="107000"/>
              </a:lnSpc>
              <a:buFont typeface="+mj-lt"/>
              <a:buAutoNum type="arabicPeriod"/>
            </a:pPr>
            <a:r>
              <a:rPr lang="hr-HR" sz="1800" dirty="0">
                <a:effectLst/>
                <a:latin typeface="Arial" panose="020B0604020202020204" pitchFamily="34" charset="0"/>
                <a:ea typeface="Calibri" panose="020F0502020204030204" pitchFamily="34" charset="0"/>
                <a:cs typeface="Arial" panose="020B0604020202020204" pitchFamily="34" charset="0"/>
              </a:rPr>
              <a:t>Promocija gospodarstva</a:t>
            </a:r>
          </a:p>
          <a:p>
            <a:pPr marL="342900" lvl="0" indent="-342900">
              <a:lnSpc>
                <a:spcPct val="107000"/>
              </a:lnSpc>
              <a:buFont typeface="+mj-lt"/>
              <a:buAutoNum type="arabicPeriod"/>
            </a:pPr>
            <a:r>
              <a:rPr lang="hr-HR" sz="1800" dirty="0">
                <a:effectLst/>
                <a:latin typeface="Arial" panose="020B0604020202020204" pitchFamily="34" charset="0"/>
                <a:ea typeface="Calibri" panose="020F0502020204030204" pitchFamily="34" charset="0"/>
                <a:cs typeface="Arial" panose="020B0604020202020204" pitchFamily="34" charset="0"/>
              </a:rPr>
              <a:t>Poduzetnički inkubator</a:t>
            </a:r>
          </a:p>
          <a:p>
            <a:pPr marL="342900" lvl="0" indent="-342900">
              <a:lnSpc>
                <a:spcPct val="107000"/>
              </a:lnSpc>
              <a:spcAft>
                <a:spcPts val="800"/>
              </a:spcAft>
              <a:buFont typeface="+mj-lt"/>
              <a:buAutoNum type="arabicPeriod"/>
            </a:pPr>
            <a:r>
              <a:rPr lang="hr-HR" sz="1800" dirty="0">
                <a:effectLst/>
                <a:latin typeface="Arial" panose="020B0604020202020204" pitchFamily="34" charset="0"/>
                <a:ea typeface="Calibri" panose="020F0502020204030204" pitchFamily="34" charset="0"/>
                <a:cs typeface="Arial" panose="020B0604020202020204" pitchFamily="34" charset="0"/>
              </a:rPr>
              <a:t>Pomoć poduzetnicima s teškoćama u poslovanju </a:t>
            </a:r>
            <a:endParaRPr lang="hr-H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4490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CE1A975-956C-4CCA-97FC-583E41303C96}"/>
              </a:ext>
            </a:extLst>
          </p:cNvPr>
          <p:cNvPicPr>
            <a:picLocks noChangeAspect="1"/>
          </p:cNvPicPr>
          <p:nvPr/>
        </p:nvPicPr>
        <p:blipFill>
          <a:blip r:embed="rId2"/>
          <a:stretch>
            <a:fillRect/>
          </a:stretch>
        </p:blipFill>
        <p:spPr>
          <a:xfrm>
            <a:off x="10048876" y="5375336"/>
            <a:ext cx="1667996" cy="14826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TekstniOkvir 8">
            <a:extLst>
              <a:ext uri="{FF2B5EF4-FFF2-40B4-BE49-F238E27FC236}">
                <a16:creationId xmlns:a16="http://schemas.microsoft.com/office/drawing/2014/main" id="{974E4128-B2A5-42B1-B2EC-2926BFA0C5AE}"/>
              </a:ext>
            </a:extLst>
          </p:cNvPr>
          <p:cNvSpPr txBox="1"/>
          <p:nvPr/>
        </p:nvSpPr>
        <p:spPr>
          <a:xfrm>
            <a:off x="116540" y="609600"/>
            <a:ext cx="10748683" cy="707886"/>
          </a:xfrm>
          <a:prstGeom prst="rect">
            <a:avLst/>
          </a:prstGeom>
          <a:noFill/>
        </p:spPr>
        <p:txBody>
          <a:bodyPr wrap="square" rtlCol="0">
            <a:spAutoFit/>
          </a:bodyPr>
          <a:lstStyle/>
          <a:p>
            <a:pPr algn="ctr"/>
            <a:r>
              <a:rPr lang="pt-BR" sz="4000" b="1" dirty="0">
                <a:latin typeface="Calibri" panose="020F0502020204030204" pitchFamily="34" charset="0"/>
                <a:ea typeface="Calibri" panose="020F0502020204030204" pitchFamily="34" charset="0"/>
                <a:cs typeface="Calibri" panose="020F0502020204030204" pitchFamily="34" charset="0"/>
              </a:rPr>
              <a:t>PROGRAM POTICANJA PODUZETNIŠTVA</a:t>
            </a:r>
            <a:endParaRPr lang="hr-HR" sz="40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TekstniOkvir 2">
            <a:extLst>
              <a:ext uri="{FF2B5EF4-FFF2-40B4-BE49-F238E27FC236}">
                <a16:creationId xmlns:a16="http://schemas.microsoft.com/office/drawing/2014/main" id="{0C353E0C-0AA5-42A1-9C23-38AC52716104}"/>
              </a:ext>
            </a:extLst>
          </p:cNvPr>
          <p:cNvSpPr txBox="1"/>
          <p:nvPr/>
        </p:nvSpPr>
        <p:spPr>
          <a:xfrm>
            <a:off x="739807" y="1379041"/>
            <a:ext cx="10470060" cy="4521174"/>
          </a:xfrm>
          <a:prstGeom prst="rect">
            <a:avLst/>
          </a:prstGeom>
          <a:noFill/>
        </p:spPr>
        <p:txBody>
          <a:bodyPr wrap="square" rtlCol="0">
            <a:spAutoFit/>
          </a:bodyPr>
          <a:lstStyle/>
          <a:p>
            <a:pPr marL="342900" lvl="0" indent="-342900" algn="just">
              <a:lnSpc>
                <a:spcPct val="107000"/>
              </a:lnSpc>
              <a:buFont typeface="+mj-lt"/>
              <a:buAutoNum type="arabicPeriod"/>
            </a:pPr>
            <a:r>
              <a:rPr lang="hr-HR" sz="2000" b="1" dirty="0">
                <a:effectLst/>
                <a:latin typeface="Arial" panose="020B0604020202020204" pitchFamily="34" charset="0"/>
                <a:ea typeface="Calibri" panose="020F0502020204030204" pitchFamily="34" charset="0"/>
                <a:cs typeface="Arial" panose="020B0604020202020204" pitchFamily="34" charset="0"/>
              </a:rPr>
              <a:t>Ulaganje u tehnologiju i ljudske potencijale</a:t>
            </a:r>
          </a:p>
          <a:p>
            <a:pPr marL="342900" lvl="0" indent="-342900" algn="just">
              <a:lnSpc>
                <a:spcPct val="107000"/>
              </a:lnSpc>
              <a:buFont typeface="+mj-lt"/>
              <a:buAutoNum type="arabicPeriod"/>
            </a:pPr>
            <a:endParaRPr lang="hr-HR" sz="1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III. kvartal 2023. godine</a:t>
            </a:r>
          </a:p>
          <a:p>
            <a:pPr lvl="0" algn="just">
              <a:lnSpc>
                <a:spcPct val="107000"/>
              </a:lnSpc>
            </a:pPr>
            <a:endParaRPr lang="hr-HR" sz="14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KORISNICI: Mikro poduzetnici koji posluju minimalno 12 mjeseci od podnošenja zahtjeva te imaju zaposlenu najmanje jednu osobu na puno radno vrijeme, a nisu u prethodnoj kalendarskoj godini koristili istu Mjeru Grada Vinkovaca.</a:t>
            </a:r>
          </a:p>
          <a:p>
            <a:pPr lvl="0" algn="just">
              <a:lnSpc>
                <a:spcPct val="107000"/>
              </a:lnSpc>
            </a:pPr>
            <a:endParaRPr lang="hr-HR" sz="14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PRIHVATLJIVI TROŠKOVI: Nabava, dostava i montaža strojeva, uređaja, opreme, alata, Opremanje i uređenje poslovnog prostora, Nabava operacijskih i računalnih sustava, računalnih programa i računalne opreme, Obrazovanje, stručno osposobljavanje, stručno usavršavanje, Izrada promotivnih materijala, Izrada i održavanje web stranice, web hosting, PDV - ukoliko prijavitelj nije u sustavu PDV-a</a:t>
            </a:r>
          </a:p>
          <a:p>
            <a:pPr lvl="0" algn="just">
              <a:lnSpc>
                <a:spcPct val="107000"/>
              </a:lnSpc>
            </a:pPr>
            <a:endParaRPr lang="hr-HR" sz="1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OBVEZE KORISNIKA: Zadržavanje poslovne aktivnosti na području grada Vinkovaca najmanje 12 mjeseci od dana dodjele potpore. Tijekom 12 mjeseci od dana dodjele potpore zadržavanje broja zaposlenih te povećanje neto plaće od minimalno 10% po zaposlenom u odnosu na prosječnu godišnju neto plaću zaposlenika u prethodnoj godini.</a:t>
            </a:r>
          </a:p>
          <a:p>
            <a:pPr lvl="0" algn="just">
              <a:lnSpc>
                <a:spcPct val="107000"/>
              </a:lnSpc>
            </a:pPr>
            <a:endParaRPr lang="hr-HR" sz="1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VISINA POTPORE</a:t>
            </a: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80% prihvatljivih troškova, najviše do 6.000,00 eura*</a:t>
            </a:r>
          </a:p>
          <a:p>
            <a:pPr lvl="0" algn="just">
              <a:lnSpc>
                <a:spcPct val="107000"/>
              </a:lnSpc>
            </a:pPr>
            <a:r>
              <a:rPr lang="hr-HR" sz="1400" dirty="0">
                <a:latin typeface="Arial" panose="020B0604020202020204" pitchFamily="34" charset="0"/>
                <a:ea typeface="Calibri" panose="020F0502020204030204" pitchFamily="34" charset="0"/>
                <a:cs typeface="Arial" panose="020B0604020202020204" pitchFamily="34" charset="0"/>
              </a:rPr>
              <a:t>* maksimalan iznos potpore Natječajem može biti određen u nižoj vrijednosti</a:t>
            </a:r>
          </a:p>
        </p:txBody>
      </p:sp>
    </p:spTree>
    <p:extLst>
      <p:ext uri="{BB962C8B-B14F-4D97-AF65-F5344CB8AC3E}">
        <p14:creationId xmlns:p14="http://schemas.microsoft.com/office/powerpoint/2010/main" val="986876454"/>
      </p:ext>
    </p:extLst>
  </p:cSld>
  <p:clrMapOvr>
    <a:masterClrMapping/>
  </p:clrMapOvr>
</p:sld>
</file>

<file path=ppt/theme/theme1.xml><?xml version="1.0" encoding="utf-8"?>
<a:theme xmlns:a="http://schemas.openxmlformats.org/drawingml/2006/main" name="Isječak">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1651</TotalTime>
  <Words>912</Words>
  <Application>Microsoft Office PowerPoint</Application>
  <PresentationFormat>Široki zaslon</PresentationFormat>
  <Paragraphs>183</Paragraphs>
  <Slides>11</Slides>
  <Notes>0</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11</vt:i4>
      </vt:variant>
    </vt:vector>
  </HeadingPairs>
  <TitlesOfParts>
    <vt:vector size="16" baseType="lpstr">
      <vt:lpstr>Arial</vt:lpstr>
      <vt:lpstr>Calibri</vt:lpstr>
      <vt:lpstr>Century Gothic</vt:lpstr>
      <vt:lpstr>Wingdings 3</vt:lpstr>
      <vt:lpstr>Isječak</vt:lpstr>
      <vt:lpstr>GOSPODARSTVO VINKOVACA glavna obilježja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Glavne karakteristike gospodarstva na području Vinkovaca</dc:title>
  <dc:creator>Grad  Vinkovci</dc:creator>
  <cp:lastModifiedBy>Jasna Žiroš</cp:lastModifiedBy>
  <cp:revision>20</cp:revision>
  <dcterms:created xsi:type="dcterms:W3CDTF">2022-03-29T10:49:04Z</dcterms:created>
  <dcterms:modified xsi:type="dcterms:W3CDTF">2023-02-23T10:02:03Z</dcterms:modified>
</cp:coreProperties>
</file>